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84" r:id="rId3"/>
    <p:sldId id="385" r:id="rId4"/>
    <p:sldId id="386" r:id="rId5"/>
    <p:sldId id="387" r:id="rId6"/>
    <p:sldId id="388" r:id="rId7"/>
    <p:sldId id="389" r:id="rId8"/>
    <p:sldId id="390" r:id="rId9"/>
    <p:sldId id="391" r:id="rId10"/>
    <p:sldId id="392" r:id="rId11"/>
    <p:sldId id="393" r:id="rId12"/>
    <p:sldId id="394" r:id="rId13"/>
    <p:sldId id="395" r:id="rId14"/>
    <p:sldId id="396" r:id="rId15"/>
    <p:sldId id="397" r:id="rId16"/>
    <p:sldId id="398" r:id="rId17"/>
    <p:sldId id="399" r:id="rId18"/>
    <p:sldId id="400" r:id="rId19"/>
    <p:sldId id="401" r:id="rId20"/>
    <p:sldId id="402" r:id="rId21"/>
    <p:sldId id="403" r:id="rId22"/>
    <p:sldId id="404" r:id="rId23"/>
    <p:sldId id="405" r:id="rId24"/>
    <p:sldId id="406" r:id="rId25"/>
    <p:sldId id="407" r:id="rId26"/>
    <p:sldId id="408" r:id="rId27"/>
    <p:sldId id="409" r:id="rId28"/>
    <p:sldId id="410" r:id="rId29"/>
    <p:sldId id="411" r:id="rId30"/>
    <p:sldId id="412" r:id="rId31"/>
    <p:sldId id="413" r:id="rId32"/>
    <p:sldId id="414" r:id="rId33"/>
    <p:sldId id="415" r:id="rId34"/>
    <p:sldId id="416" r:id="rId35"/>
    <p:sldId id="417" r:id="rId36"/>
    <p:sldId id="418" r:id="rId37"/>
    <p:sldId id="419" r:id="rId38"/>
    <p:sldId id="420" r:id="rId39"/>
    <p:sldId id="421" r:id="rId40"/>
    <p:sldId id="422" r:id="rId41"/>
    <p:sldId id="423" r:id="rId42"/>
    <p:sldId id="424" r:id="rId43"/>
    <p:sldId id="425" r:id="rId44"/>
    <p:sldId id="426" r:id="rId4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40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24" autoAdjust="0"/>
  </p:normalViewPr>
  <p:slideViewPr>
    <p:cSldViewPr snapToGrid="0" showGuides="1">
      <p:cViewPr varScale="1">
        <p:scale>
          <a:sx n="59" d="100"/>
          <a:sy n="59" d="100"/>
        </p:scale>
        <p:origin x="86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726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50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3737D68-3436-4DB4-AD39-5A62214D684F}" type="datetimeFigureOut">
              <a:rPr lang="zh-CN" altLang="en-US" smtClean="0"/>
              <a:t>2023/9/28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849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1pPr>
            <a:lvl2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2pPr>
            <a:lvl3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3pPr>
            <a:lvl4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4pPr>
            <a:lvl5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522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2023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35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70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2023/9/28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40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2023/9/28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43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28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69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5306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54E3D5-7103-B069-6C77-2F3E4D518A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45869" y="2256903"/>
            <a:ext cx="12163698" cy="1739347"/>
          </a:xfrm>
        </p:spPr>
        <p:txBody>
          <a:bodyPr/>
          <a:lstStyle/>
          <a:p>
            <a:r>
              <a:rPr lang="zh-CN" altLang="en-US" b="0" i="0" dirty="0">
                <a:effectLst/>
                <a:latin typeface="system-ui"/>
              </a:rPr>
              <a:t>最全</a:t>
            </a:r>
            <a:r>
              <a:rPr lang="zh-CN" altLang="en-US" b="0" i="0" dirty="0">
                <a:solidFill>
                  <a:srgbClr val="FF0000"/>
                </a:solidFill>
                <a:effectLst/>
                <a:latin typeface="system-ui"/>
              </a:rPr>
              <a:t>血常规</a:t>
            </a:r>
            <a:r>
              <a:rPr lang="zh-CN" altLang="en-US" b="0" i="0" dirty="0">
                <a:effectLst/>
                <a:latin typeface="system-ui"/>
              </a:rPr>
              <a:t>解读，不愁看不懂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9D2D713-3916-D757-F1DF-2EA4C41A00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2168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2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、血红蛋白浓度（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Hb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80"/>
            <a:ext cx="11016343" cy="48463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血红蛋白减少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en-US" altLang="zh-CN" sz="2400" dirty="0"/>
              <a:t>(1)</a:t>
            </a:r>
            <a:r>
              <a:rPr lang="zh-CN" altLang="en-US" sz="2400" dirty="0"/>
              <a:t>生理性减少：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3</a:t>
            </a:r>
            <a:r>
              <a:rPr lang="zh-CN" altLang="en-US" sz="2400" dirty="0"/>
              <a:t>个月的婴儿至</a:t>
            </a:r>
            <a:r>
              <a:rPr lang="en-US" altLang="zh-CN" sz="2400" dirty="0"/>
              <a:t>15</a:t>
            </a:r>
            <a:r>
              <a:rPr lang="zh-CN" altLang="en-US" sz="2400" dirty="0"/>
              <a:t>岁以前的儿童，主要因生长发育迅速而致的造血系统造血的相对不足，一般可较正常人的低</a:t>
            </a:r>
            <a:r>
              <a:rPr lang="en-US" altLang="zh-CN" sz="2400" dirty="0"/>
              <a:t>10%-20</a:t>
            </a:r>
            <a:r>
              <a:rPr lang="zh-CN" altLang="en-US" sz="2400" dirty="0"/>
              <a:t>％，妊娠中期和后期由于妊娠血容量增加而使血液被稀释，老年人由于骨髓造血功能逐渐降低，可导致红细胞和血红蛋白含量减少，</a:t>
            </a:r>
          </a:p>
        </p:txBody>
      </p:sp>
    </p:spTree>
    <p:extLst>
      <p:ext uri="{BB962C8B-B14F-4D97-AF65-F5344CB8AC3E}">
        <p14:creationId xmlns:p14="http://schemas.microsoft.com/office/powerpoint/2010/main" val="3762466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2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、血红蛋白浓度（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Hb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80"/>
            <a:ext cx="11016343" cy="48463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 </a:t>
            </a:r>
            <a:r>
              <a:rPr lang="en-US" altLang="zh-CN" sz="2400" dirty="0"/>
              <a:t>(2)</a:t>
            </a:r>
            <a:r>
              <a:rPr lang="zh-CN" altLang="en-US" sz="2400" dirty="0"/>
              <a:t>病理性减少：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一、红细胞和血红蛋白生成不足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(1)</a:t>
            </a:r>
            <a:r>
              <a:rPr lang="zh-CN" altLang="en-US" sz="2400" dirty="0"/>
              <a:t>造血物质缺乏：如缺铁性贫血</a:t>
            </a:r>
            <a:r>
              <a:rPr lang="en-US" altLang="zh-CN" sz="2400" dirty="0"/>
              <a:t>(</a:t>
            </a:r>
            <a:r>
              <a:rPr lang="zh-CN" altLang="en-US" sz="2400" dirty="0"/>
              <a:t>铁缺乏</a:t>
            </a:r>
            <a:r>
              <a:rPr lang="en-US" altLang="zh-CN" sz="2400" dirty="0"/>
              <a:t>)</a:t>
            </a:r>
            <a:r>
              <a:rPr lang="zh-CN" altLang="en-US" sz="2400" dirty="0"/>
              <a:t>、巨幼细胞贫血</a:t>
            </a:r>
            <a:r>
              <a:rPr lang="en-US" altLang="zh-CN" sz="2400" dirty="0"/>
              <a:t>(</a:t>
            </a:r>
            <a:r>
              <a:rPr lang="zh-CN" altLang="en-US" sz="2400" dirty="0"/>
              <a:t>维生素</a:t>
            </a:r>
            <a:r>
              <a:rPr lang="en-US" altLang="zh-CN" sz="2400" dirty="0"/>
              <a:t>B12</a:t>
            </a:r>
            <a:r>
              <a:rPr lang="zh-CN" altLang="en-US" sz="2400" dirty="0"/>
              <a:t>、叶酸缺乏</a:t>
            </a:r>
            <a:r>
              <a:rPr lang="en-US" altLang="zh-CN" sz="2400" dirty="0"/>
              <a:t>)</a:t>
            </a:r>
            <a:r>
              <a:rPr lang="zh-CN" altLang="en-US" sz="2400" dirty="0"/>
              <a:t>、维生素</a:t>
            </a:r>
            <a:r>
              <a:rPr lang="en-US" altLang="zh-CN" sz="2400" dirty="0"/>
              <a:t>B6</a:t>
            </a:r>
            <a:r>
              <a:rPr lang="zh-CN" altLang="en-US" sz="2400" dirty="0"/>
              <a:t>缺乏性贫血、铜缺乏、维生素</a:t>
            </a:r>
            <a:r>
              <a:rPr lang="en-US" altLang="zh-CN" sz="2400" dirty="0"/>
              <a:t>C</a:t>
            </a:r>
            <a:r>
              <a:rPr lang="zh-CN" altLang="en-US" sz="2400" dirty="0"/>
              <a:t>缺乏、蛋白质缺乏等。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(2)</a:t>
            </a:r>
            <a:r>
              <a:rPr lang="zh-CN" altLang="en-US" sz="2400" dirty="0"/>
              <a:t>骨髓造血功能障碍：如再生障碍性贫血，单纯红细胞再生障碍性贫血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(3)</a:t>
            </a:r>
            <a:r>
              <a:rPr lang="zh-CN" altLang="en-US" sz="2400" dirty="0"/>
              <a:t>其他：感染性及炎症性贫血，慢性肾病所致贫血，铅中毒，癌症性贫血等。</a:t>
            </a:r>
          </a:p>
        </p:txBody>
      </p:sp>
    </p:spTree>
    <p:extLst>
      <p:ext uri="{BB962C8B-B14F-4D97-AF65-F5344CB8AC3E}">
        <p14:creationId xmlns:p14="http://schemas.microsoft.com/office/powerpoint/2010/main" val="2951479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2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、血红蛋白浓度（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Hb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80"/>
            <a:ext cx="11016343" cy="484632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二、溶血性贫血 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en-US" altLang="zh-CN" sz="2400" dirty="0"/>
              <a:t>(1)</a:t>
            </a:r>
            <a:r>
              <a:rPr lang="zh-CN" altLang="en-US" sz="2400" dirty="0"/>
              <a:t>红细胞内在异常：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①红细胞膜结构缺陷：如遗传性球形红细胞增多症、遗传性椭圆形红细胞增多症、棘状红细胞增多、阵发性睡眠性血红蛋白尿等；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②红细胞酶缺乏：如葡萄糖</a:t>
            </a:r>
            <a:r>
              <a:rPr lang="en-US" altLang="zh-CN" sz="2400" dirty="0"/>
              <a:t>—6—</a:t>
            </a:r>
            <a:r>
              <a:rPr lang="zh-CN" altLang="en-US" sz="2400" dirty="0"/>
              <a:t>磷酸脱氢酶</a:t>
            </a:r>
            <a:r>
              <a:rPr lang="en-US" altLang="zh-CN" sz="2400" dirty="0"/>
              <a:t>(G-6-PD)</a:t>
            </a:r>
            <a:r>
              <a:rPr lang="zh-CN" altLang="en-US" sz="2400" dirty="0"/>
              <a:t>缺乏、丙酮酸激酶</a:t>
            </a:r>
            <a:r>
              <a:rPr lang="en-US" altLang="zh-CN" sz="2400" dirty="0"/>
              <a:t>(PK)</a:t>
            </a:r>
            <a:r>
              <a:rPr lang="zh-CN" altLang="en-US" sz="2400" dirty="0"/>
              <a:t>缺乏症等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③血红蛋白合成或结构异常：如地中海贫血、血红蛋白病等。</a:t>
            </a:r>
          </a:p>
        </p:txBody>
      </p:sp>
    </p:spTree>
    <p:extLst>
      <p:ext uri="{BB962C8B-B14F-4D97-AF65-F5344CB8AC3E}">
        <p14:creationId xmlns:p14="http://schemas.microsoft.com/office/powerpoint/2010/main" val="182993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2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、血红蛋白浓度（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Hb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80"/>
            <a:ext cx="11016343" cy="48463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/>
              <a:t>(2)</a:t>
            </a:r>
            <a:r>
              <a:rPr lang="zh-CN" altLang="en-US" sz="2400" dirty="0"/>
              <a:t>红细胞外在因素：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①免疫因素：体内存在破坏红细胞的抗体，如新生儿溶血症、自身免疫性溶血性贫血、药物所致的免疫性溶血性贫血等；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②非免疫因素：如感染、物理化学因素、毒素、脾功能亢进、弥散性血管内凝血等。</a:t>
            </a:r>
          </a:p>
        </p:txBody>
      </p:sp>
    </p:spTree>
    <p:extLst>
      <p:ext uri="{BB962C8B-B14F-4D97-AF65-F5344CB8AC3E}">
        <p14:creationId xmlns:p14="http://schemas.microsoft.com/office/powerpoint/2010/main" val="30571959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2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、血红蛋白浓度（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Hb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80"/>
            <a:ext cx="11016343" cy="48463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三、红细胞丢失（失血）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包括急性失血和慢性失血引起的贫血。</a:t>
            </a:r>
          </a:p>
        </p:txBody>
      </p:sp>
    </p:spTree>
    <p:extLst>
      <p:ext uri="{BB962C8B-B14F-4D97-AF65-F5344CB8AC3E}">
        <p14:creationId xmlns:p14="http://schemas.microsoft.com/office/powerpoint/2010/main" val="1676515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3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、白细胞计数（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WBC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80"/>
            <a:ext cx="11016343" cy="484632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白细胞计数，是指计数单位体积血液中所含的白细胞数目，是机体防御系统的重要组成部分。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正常值：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成人（</a:t>
            </a:r>
            <a:r>
              <a:rPr lang="en-US" altLang="zh-CN" sz="2400" dirty="0"/>
              <a:t>4.0</a:t>
            </a:r>
            <a:r>
              <a:rPr lang="zh-CN" altLang="en-US" sz="2400" dirty="0"/>
              <a:t>～</a:t>
            </a:r>
            <a:r>
              <a:rPr lang="en-US" altLang="zh-CN" sz="2400" dirty="0"/>
              <a:t>10.0</a:t>
            </a:r>
            <a:r>
              <a:rPr lang="zh-CN" altLang="en-US" sz="2400" dirty="0"/>
              <a:t>）</a:t>
            </a:r>
            <a:r>
              <a:rPr lang="en-US" altLang="zh-CN" sz="2400" dirty="0"/>
              <a:t>×10^9</a:t>
            </a:r>
            <a:r>
              <a:rPr lang="zh-CN" altLang="en-US" sz="2400" dirty="0"/>
              <a:t>／</a:t>
            </a:r>
            <a:r>
              <a:rPr lang="en-US" altLang="zh-CN" sz="2400" dirty="0"/>
              <a:t>L</a:t>
            </a:r>
            <a:r>
              <a:rPr lang="zh-CN" altLang="en-US" sz="2400" dirty="0"/>
              <a:t>；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儿童（</a:t>
            </a:r>
            <a:r>
              <a:rPr lang="en-US" altLang="zh-CN" sz="2400" dirty="0"/>
              <a:t>5.0</a:t>
            </a:r>
            <a:r>
              <a:rPr lang="zh-CN" altLang="en-US" sz="2400" dirty="0"/>
              <a:t>～</a:t>
            </a:r>
            <a:r>
              <a:rPr lang="en-US" altLang="zh-CN" sz="2400" dirty="0"/>
              <a:t>12.0 </a:t>
            </a:r>
            <a:r>
              <a:rPr lang="zh-CN" altLang="en-US" sz="2400" dirty="0"/>
              <a:t>）</a:t>
            </a:r>
            <a:r>
              <a:rPr lang="en-US" altLang="zh-CN" sz="2400" dirty="0"/>
              <a:t>×10^9</a:t>
            </a:r>
            <a:r>
              <a:rPr lang="zh-CN" altLang="en-US" sz="2400" dirty="0"/>
              <a:t>／</a:t>
            </a:r>
            <a:r>
              <a:rPr lang="en-US" altLang="zh-CN" sz="2400" dirty="0"/>
              <a:t>L</a:t>
            </a:r>
            <a:r>
              <a:rPr lang="zh-CN" altLang="en-US" sz="2400" dirty="0"/>
              <a:t>；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6</a:t>
            </a:r>
            <a:r>
              <a:rPr lang="zh-CN" altLang="en-US" sz="2400" dirty="0"/>
              <a:t>个月至</a:t>
            </a:r>
            <a:r>
              <a:rPr lang="en-US" altLang="zh-CN" sz="2400" dirty="0"/>
              <a:t>2</a:t>
            </a:r>
            <a:r>
              <a:rPr lang="zh-CN" altLang="en-US" sz="2400" dirty="0"/>
              <a:t>岁（</a:t>
            </a:r>
            <a:r>
              <a:rPr lang="en-US" altLang="zh-CN" sz="2400" dirty="0"/>
              <a:t>11.0</a:t>
            </a:r>
            <a:r>
              <a:rPr lang="zh-CN" altLang="en-US" sz="2400" dirty="0"/>
              <a:t>～</a:t>
            </a:r>
            <a:r>
              <a:rPr lang="en-US" altLang="zh-CN" sz="2400" dirty="0"/>
              <a:t>12.0</a:t>
            </a:r>
            <a:r>
              <a:rPr lang="zh-CN" altLang="en-US" sz="2400" dirty="0"/>
              <a:t>）</a:t>
            </a:r>
            <a:r>
              <a:rPr lang="en-US" altLang="zh-CN" sz="2400" dirty="0"/>
              <a:t>×10^9/L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新生儿（</a:t>
            </a:r>
            <a:r>
              <a:rPr lang="en-US" altLang="zh-CN" sz="2400" dirty="0"/>
              <a:t>15.0</a:t>
            </a:r>
            <a:r>
              <a:rPr lang="zh-CN" altLang="en-US" sz="2400" dirty="0"/>
              <a:t>～</a:t>
            </a:r>
            <a:r>
              <a:rPr lang="en-US" altLang="zh-CN" sz="2400" dirty="0"/>
              <a:t>20.0</a:t>
            </a:r>
            <a:r>
              <a:rPr lang="zh-CN" altLang="en-US" sz="2400" dirty="0"/>
              <a:t>）</a:t>
            </a:r>
            <a:r>
              <a:rPr lang="en-US" altLang="zh-CN" sz="2400" dirty="0"/>
              <a:t>×10^9</a:t>
            </a:r>
            <a:r>
              <a:rPr lang="zh-CN" altLang="en-US" sz="2400" dirty="0"/>
              <a:t>／</a:t>
            </a:r>
            <a:r>
              <a:rPr lang="en-US" altLang="zh-CN" sz="2400" dirty="0"/>
              <a:t>L</a:t>
            </a:r>
            <a:r>
              <a:rPr lang="zh-CN" altLang="en-US" sz="24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9405887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3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、白细胞计数（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WBC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80"/>
            <a:ext cx="11016343" cy="48463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白细胞计数增多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见于急性感染，尿毒症，严重烧伤，急性出血，组织损伤，大手术后，白血病等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白细胞计数减少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见于伤寒及副伤寒，疟疾，再生障碍性贫血，急性粒细胞缺乏症，脾功能亢进，</a:t>
            </a:r>
            <a:r>
              <a:rPr lang="en-US" altLang="zh-CN" sz="2400" dirty="0"/>
              <a:t>X</a:t>
            </a:r>
            <a:r>
              <a:rPr lang="zh-CN" altLang="en-US" sz="2400" dirty="0"/>
              <a:t>线，放射性核素照射，使用某些抗癌药物等。</a:t>
            </a:r>
          </a:p>
        </p:txBody>
      </p:sp>
    </p:spTree>
    <p:extLst>
      <p:ext uri="{BB962C8B-B14F-4D97-AF65-F5344CB8AC3E}">
        <p14:creationId xmlns:p14="http://schemas.microsoft.com/office/powerpoint/2010/main" val="15978753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4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、白细胞分类计数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80"/>
            <a:ext cx="11016343" cy="48463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血液离心时表层为灰白色，这部分的细胞即称为白细胞。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它是一组形态、功能和在发育与分化阶段不同的非均质性混合细胞的统称，依据形态、功能和来源而分为粒细胞、淋巴细胞、单核细胞三类。仅以白细胞计数判定临床意义有一定局限性，应结合白细胞分类计数分析病情，较为确切。</a:t>
            </a:r>
          </a:p>
        </p:txBody>
      </p:sp>
    </p:spTree>
    <p:extLst>
      <p:ext uri="{BB962C8B-B14F-4D97-AF65-F5344CB8AC3E}">
        <p14:creationId xmlns:p14="http://schemas.microsoft.com/office/powerpoint/2010/main" val="707317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4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、白细胞分类计数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正常值：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中性粒细胞：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杆状核</a:t>
            </a:r>
            <a:r>
              <a:rPr lang="en-US" altLang="zh-CN" sz="2400" dirty="0"/>
              <a:t>1%</a:t>
            </a:r>
            <a:r>
              <a:rPr lang="zh-CN" altLang="en-US" sz="2400" dirty="0"/>
              <a:t>～</a:t>
            </a:r>
            <a:r>
              <a:rPr lang="en-US" altLang="zh-CN" sz="2400" dirty="0"/>
              <a:t>5%(0.04</a:t>
            </a:r>
            <a:r>
              <a:rPr lang="zh-CN" altLang="en-US" sz="2400" dirty="0"/>
              <a:t>～</a:t>
            </a:r>
            <a:r>
              <a:rPr lang="en-US" altLang="zh-CN" sz="2400" dirty="0"/>
              <a:t>0.5)×10^9/L</a:t>
            </a:r>
            <a:r>
              <a:rPr lang="zh-CN" altLang="en-US" sz="2400" dirty="0"/>
              <a:t>，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分叶核</a:t>
            </a:r>
            <a:r>
              <a:rPr lang="en-US" altLang="zh-CN" sz="2400" dirty="0"/>
              <a:t>50%</a:t>
            </a:r>
            <a:r>
              <a:rPr lang="zh-CN" altLang="en-US" sz="2400" dirty="0"/>
              <a:t>～</a:t>
            </a:r>
            <a:r>
              <a:rPr lang="en-US" altLang="zh-CN" sz="2400" dirty="0"/>
              <a:t>70%(2</a:t>
            </a:r>
            <a:r>
              <a:rPr lang="zh-CN" altLang="en-US" sz="2400" dirty="0"/>
              <a:t>～</a:t>
            </a:r>
            <a:r>
              <a:rPr lang="en-US" altLang="zh-CN" sz="2400" dirty="0"/>
              <a:t>7)×10^9/L</a:t>
            </a:r>
            <a:r>
              <a:rPr lang="zh-CN" altLang="en-US" sz="2400" dirty="0"/>
              <a:t>，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嗜酸粒细胞：</a:t>
            </a:r>
            <a:r>
              <a:rPr lang="en-US" altLang="zh-CN" sz="2400" dirty="0"/>
              <a:t>0.5%</a:t>
            </a:r>
            <a:r>
              <a:rPr lang="zh-CN" altLang="en-US" sz="2400" dirty="0"/>
              <a:t>～</a:t>
            </a:r>
            <a:r>
              <a:rPr lang="en-US" altLang="zh-CN" sz="2400" dirty="0"/>
              <a:t>5.0%   (0.05</a:t>
            </a:r>
            <a:r>
              <a:rPr lang="zh-CN" altLang="en-US" sz="2400" dirty="0"/>
              <a:t>～</a:t>
            </a:r>
            <a:r>
              <a:rPr lang="en-US" altLang="zh-CN" sz="2400" dirty="0"/>
              <a:t>0.5)×10^9/L</a:t>
            </a:r>
            <a:r>
              <a:rPr lang="zh-CN" altLang="en-US" sz="2400" dirty="0"/>
              <a:t>；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嗜碱粒细胞：</a:t>
            </a:r>
            <a:r>
              <a:rPr lang="en-US" altLang="zh-CN" sz="2400" dirty="0"/>
              <a:t>0%</a:t>
            </a:r>
            <a:r>
              <a:rPr lang="zh-CN" altLang="en-US" sz="2400" dirty="0"/>
              <a:t>～</a:t>
            </a:r>
            <a:r>
              <a:rPr lang="en-US" altLang="zh-CN" sz="2400" dirty="0"/>
              <a:t>1%   (0</a:t>
            </a:r>
            <a:r>
              <a:rPr lang="zh-CN" altLang="en-US" sz="2400" dirty="0"/>
              <a:t>～</a:t>
            </a:r>
            <a:r>
              <a:rPr lang="en-US" altLang="zh-CN" sz="2400" dirty="0"/>
              <a:t>0.1)×10^9/L</a:t>
            </a:r>
            <a:r>
              <a:rPr lang="zh-CN" altLang="en-US" sz="2400" dirty="0"/>
              <a:t>；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淋巴细胞：</a:t>
            </a:r>
            <a:r>
              <a:rPr lang="en-US" altLang="zh-CN" sz="2400" dirty="0"/>
              <a:t>20%</a:t>
            </a:r>
            <a:r>
              <a:rPr lang="zh-CN" altLang="en-US" sz="2400" dirty="0"/>
              <a:t>～</a:t>
            </a:r>
            <a:r>
              <a:rPr lang="en-US" altLang="zh-CN" sz="2400" dirty="0"/>
              <a:t>40%  (0.2</a:t>
            </a:r>
            <a:r>
              <a:rPr lang="zh-CN" altLang="en-US" sz="2400" dirty="0"/>
              <a:t>～</a:t>
            </a:r>
            <a:r>
              <a:rPr lang="en-US" altLang="zh-CN" sz="2400" dirty="0"/>
              <a:t>0.4)×10^9/L</a:t>
            </a:r>
            <a:r>
              <a:rPr lang="zh-CN" altLang="en-US" sz="2400" dirty="0"/>
              <a:t>；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单核细胞：</a:t>
            </a:r>
            <a:r>
              <a:rPr lang="en-US" altLang="zh-CN" sz="2400" dirty="0"/>
              <a:t>3%</a:t>
            </a:r>
            <a:r>
              <a:rPr lang="zh-CN" altLang="en-US" sz="2400" dirty="0"/>
              <a:t>～</a:t>
            </a:r>
            <a:r>
              <a:rPr lang="en-US" altLang="zh-CN" sz="2400" dirty="0"/>
              <a:t>8%  (0.08</a:t>
            </a:r>
            <a:r>
              <a:rPr lang="zh-CN" altLang="en-US" sz="2400" dirty="0"/>
              <a:t>～</a:t>
            </a:r>
            <a:r>
              <a:rPr lang="en-US" altLang="zh-CN" sz="2400" dirty="0"/>
              <a:t>0.8)×10^9/L</a:t>
            </a:r>
            <a:r>
              <a:rPr lang="zh-CN" altLang="en-US" sz="2400" dirty="0"/>
              <a:t>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注：前面是分类百分占比，后面是绝对值</a:t>
            </a:r>
          </a:p>
        </p:txBody>
      </p:sp>
    </p:spTree>
    <p:extLst>
      <p:ext uri="{BB962C8B-B14F-4D97-AF65-F5344CB8AC3E}">
        <p14:creationId xmlns:p14="http://schemas.microsoft.com/office/powerpoint/2010/main" val="42505968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4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、白细胞分类计数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临床意义：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en-US" altLang="zh-CN" sz="2400" dirty="0"/>
              <a:t>(1)  </a:t>
            </a:r>
            <a:r>
              <a:rPr lang="zh-CN" altLang="en-US" sz="2400" dirty="0"/>
              <a:t>中性粒细胞：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增多：见于急性和化脓性感染</a:t>
            </a:r>
            <a:r>
              <a:rPr lang="en-US" altLang="zh-CN" sz="2400" dirty="0"/>
              <a:t>(</a:t>
            </a:r>
            <a:r>
              <a:rPr lang="zh-CN" altLang="en-US" sz="2400" dirty="0"/>
              <a:t>疖痈、脓肿、肺炎、阑尾炎、丹毒、败血症、内脏穿孔、猩红热等</a:t>
            </a:r>
            <a:r>
              <a:rPr lang="en-US" altLang="zh-CN" sz="2400" dirty="0"/>
              <a:t>)</a:t>
            </a:r>
            <a:r>
              <a:rPr lang="zh-CN" altLang="en-US" sz="2400" dirty="0"/>
              <a:t>、各种中毒</a:t>
            </a:r>
            <a:r>
              <a:rPr lang="en-US" altLang="zh-CN" sz="2400" dirty="0"/>
              <a:t>(</a:t>
            </a:r>
            <a:r>
              <a:rPr lang="zh-CN" altLang="en-US" sz="2400" dirty="0"/>
              <a:t>酸中毒、尿毒症、铅中毒、汞中毒等</a:t>
            </a:r>
            <a:r>
              <a:rPr lang="en-US" altLang="zh-CN" sz="2400" dirty="0"/>
              <a:t>)</a:t>
            </a:r>
            <a:r>
              <a:rPr lang="zh-CN" altLang="en-US" sz="2400" dirty="0"/>
              <a:t>，组织损伤、恶性肿瘤、急性大出血、急性溶血等。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减少：见于伤寒、副伤寒、麻疹、流感等传染病</a:t>
            </a:r>
            <a:r>
              <a:rPr lang="en-US" altLang="zh-CN" sz="2400" dirty="0"/>
              <a:t>;</a:t>
            </a:r>
            <a:r>
              <a:rPr lang="zh-CN" altLang="en-US" sz="2400" dirty="0"/>
              <a:t>化疗、放疗。某些血液病</a:t>
            </a:r>
            <a:r>
              <a:rPr lang="en-US" altLang="zh-CN" sz="2400" dirty="0"/>
              <a:t>(</a:t>
            </a:r>
            <a:r>
              <a:rPr lang="zh-CN" altLang="en-US" sz="2400" dirty="0"/>
              <a:t>再生障碍性贫血、粒细胞缺乏症、白细胞减少症、骨髓增殖异常综合征等</a:t>
            </a:r>
            <a:r>
              <a:rPr lang="en-US" altLang="zh-CN" sz="2400" dirty="0"/>
              <a:t>)</a:t>
            </a:r>
            <a:r>
              <a:rPr lang="zh-CN" altLang="en-US" sz="2400" dirty="0"/>
              <a:t>、脾功能亢进、自身免疫性疾病等。</a:t>
            </a:r>
          </a:p>
        </p:txBody>
      </p:sp>
    </p:spTree>
    <p:extLst>
      <p:ext uri="{BB962C8B-B14F-4D97-AF65-F5344CB8AC3E}">
        <p14:creationId xmlns:p14="http://schemas.microsoft.com/office/powerpoint/2010/main" val="1303765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1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、红细胞计数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(RBC)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80"/>
            <a:ext cx="11016343" cy="484632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红细胞计数，是指单位体积血液中所含的红细胞数目，对于提示累及红细胞系统的疾病有重要意义。</a:t>
            </a:r>
          </a:p>
          <a:p>
            <a:pPr>
              <a:lnSpc>
                <a:spcPct val="150000"/>
              </a:lnSpc>
            </a:pPr>
            <a:endParaRPr lang="zh-CN" altLang="en-US" dirty="0"/>
          </a:p>
          <a:p>
            <a:pPr>
              <a:lnSpc>
                <a:spcPct val="150000"/>
              </a:lnSpc>
            </a:pPr>
            <a:r>
              <a:rPr lang="zh-CN" altLang="en-US" dirty="0"/>
              <a:t>正常值：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男性 </a:t>
            </a:r>
            <a:r>
              <a:rPr lang="en-US" altLang="zh-CN" dirty="0"/>
              <a:t>(4.0</a:t>
            </a:r>
            <a:r>
              <a:rPr lang="zh-CN" altLang="en-US" dirty="0"/>
              <a:t>～</a:t>
            </a:r>
            <a:r>
              <a:rPr lang="en-US" altLang="zh-CN" dirty="0"/>
              <a:t>5.5)×10^12/L;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女性 </a:t>
            </a:r>
            <a:r>
              <a:rPr lang="en-US" altLang="zh-CN" dirty="0"/>
              <a:t>(3.5</a:t>
            </a:r>
            <a:r>
              <a:rPr lang="zh-CN" altLang="en-US" dirty="0"/>
              <a:t>～</a:t>
            </a:r>
            <a:r>
              <a:rPr lang="en-US" altLang="zh-CN" dirty="0"/>
              <a:t>5.0)×10^12/L;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新生儿 </a:t>
            </a:r>
            <a:r>
              <a:rPr lang="en-US" altLang="zh-CN" dirty="0"/>
              <a:t>(6.0</a:t>
            </a:r>
            <a:r>
              <a:rPr lang="zh-CN" altLang="en-US" dirty="0"/>
              <a:t>～</a:t>
            </a:r>
            <a:r>
              <a:rPr lang="en-US" altLang="zh-CN" dirty="0"/>
              <a:t>7.0)×10^12/L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上面这个正常值数据，咋还男女有别呢 ？其实男女两性的红细胞计数在</a:t>
            </a:r>
            <a:r>
              <a:rPr lang="en-US" altLang="zh-CN" dirty="0"/>
              <a:t>15-40</a:t>
            </a:r>
            <a:r>
              <a:rPr lang="zh-CN" altLang="en-US" dirty="0"/>
              <a:t>岁期间差别明显，主要是在此期间男性雄性激素水平较高，而睾酮有促进骨髓造血作用。 </a:t>
            </a:r>
          </a:p>
        </p:txBody>
      </p:sp>
    </p:spTree>
    <p:extLst>
      <p:ext uri="{BB962C8B-B14F-4D97-AF65-F5344CB8AC3E}">
        <p14:creationId xmlns:p14="http://schemas.microsoft.com/office/powerpoint/2010/main" val="16391739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4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、白细胞分类计数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/>
              <a:t>(2 ) </a:t>
            </a:r>
            <a:r>
              <a:rPr lang="zh-CN" altLang="en-US" sz="2400" dirty="0"/>
              <a:t>嗜酸粒细胞：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增多：见于过敏性疾病、皮肤病、寄生虫病、某些血液病，射线照射后、脾切除术后、传染病恢复期等。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减少：见于伤寒、副伤寒、应用糖皮质激素、促肾上腺皮质激素等。</a:t>
            </a:r>
          </a:p>
        </p:txBody>
      </p:sp>
    </p:spTree>
    <p:extLst>
      <p:ext uri="{BB962C8B-B14F-4D97-AF65-F5344CB8AC3E}">
        <p14:creationId xmlns:p14="http://schemas.microsoft.com/office/powerpoint/2010/main" val="7197587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4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、白细胞分类计数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/>
              <a:t>(3) </a:t>
            </a:r>
            <a:r>
              <a:rPr lang="zh-CN" altLang="en-US" sz="2400" dirty="0"/>
              <a:t>淋巴细胞：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增多：见于某些传染病</a:t>
            </a:r>
            <a:r>
              <a:rPr lang="en-US" altLang="zh-CN" sz="2400" dirty="0"/>
              <a:t>(</a:t>
            </a:r>
            <a:r>
              <a:rPr lang="zh-CN" altLang="en-US" sz="2400" dirty="0"/>
              <a:t>百日咳、传染性单核细胞增多症、传染性淋巴细胞增多症、水痘、麻疹、风疹、流行性腮腺炎、病毒性肝炎、淋巴细胞性白血病和淋巴瘤等</a:t>
            </a:r>
            <a:r>
              <a:rPr lang="en-US" altLang="zh-CN" sz="2400" dirty="0"/>
              <a:t>)</a:t>
            </a:r>
            <a:r>
              <a:rPr lang="zh-CN" altLang="en-US" sz="2400" dirty="0"/>
              <a:t>。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减少：见于多种传染病的急性期，放射病、免疫缺陷病等。</a:t>
            </a:r>
          </a:p>
        </p:txBody>
      </p:sp>
    </p:spTree>
    <p:extLst>
      <p:ext uri="{BB962C8B-B14F-4D97-AF65-F5344CB8AC3E}">
        <p14:creationId xmlns:p14="http://schemas.microsoft.com/office/powerpoint/2010/main" val="10086954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4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、白细胞分类计数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/>
              <a:t>(4) </a:t>
            </a:r>
            <a:r>
              <a:rPr lang="zh-CN" altLang="en-US" sz="2400" dirty="0"/>
              <a:t>单核细胞：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增多见于结核病、伤寒，感染性心内膜炎、疟疾、单核细胞白血病、黑热病及传染病的恢复期等，二岁以内的儿童可以稍高。减少一般无临床意义。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en-US" altLang="zh-CN" sz="2400" dirty="0"/>
              <a:t>(5) </a:t>
            </a:r>
            <a:r>
              <a:rPr lang="zh-CN" altLang="en-US" sz="2400" dirty="0"/>
              <a:t>嗜碱粒细胞：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多见于慢性粒细胞性白血病、嗜碱粒细胞白血病、霍奇金病、脾切除术后等。</a:t>
            </a:r>
          </a:p>
        </p:txBody>
      </p:sp>
    </p:spTree>
    <p:extLst>
      <p:ext uri="{BB962C8B-B14F-4D97-AF65-F5344CB8AC3E}">
        <p14:creationId xmlns:p14="http://schemas.microsoft.com/office/powerpoint/2010/main" val="22469854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5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、血小板计数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血小板计数，指单位体积血液中所含的血小板数目，血小板是血液中最小的细胞，可保护毛细血管的完整性，有效的血小板质量和数量在集体正常止血过程中发挥着重要作用，血小板止血兼有机械性的堵塞伤口和生物化学性的粘附聚合作用。</a:t>
            </a:r>
          </a:p>
        </p:txBody>
      </p:sp>
    </p:spTree>
    <p:extLst>
      <p:ext uri="{BB962C8B-B14F-4D97-AF65-F5344CB8AC3E}">
        <p14:creationId xmlns:p14="http://schemas.microsoft.com/office/powerpoint/2010/main" val="4182416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5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、血小板计数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正常值：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en-US" altLang="zh-CN" sz="2400" dirty="0"/>
              <a:t>(100</a:t>
            </a:r>
            <a:r>
              <a:rPr lang="zh-CN" altLang="en-US" sz="2400" dirty="0"/>
              <a:t>～</a:t>
            </a:r>
            <a:r>
              <a:rPr lang="en-US" altLang="zh-CN" sz="2400" dirty="0"/>
              <a:t>280)×10^9/L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男性 </a:t>
            </a:r>
            <a:r>
              <a:rPr lang="en-US" altLang="zh-CN" sz="2400" dirty="0"/>
              <a:t>(108</a:t>
            </a:r>
            <a:r>
              <a:rPr lang="zh-CN" altLang="en-US" sz="2400" dirty="0"/>
              <a:t>～</a:t>
            </a:r>
            <a:r>
              <a:rPr lang="en-US" altLang="zh-CN" sz="2400" dirty="0"/>
              <a:t>273)×10^9/L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女性 </a:t>
            </a:r>
            <a:r>
              <a:rPr lang="en-US" altLang="zh-CN" sz="2400" dirty="0"/>
              <a:t>(148</a:t>
            </a:r>
            <a:r>
              <a:rPr lang="zh-CN" altLang="en-US" sz="2400" dirty="0"/>
              <a:t>～</a:t>
            </a:r>
            <a:r>
              <a:rPr lang="en-US" altLang="zh-CN" sz="2400" dirty="0"/>
              <a:t>257)×10^9/L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平均值 </a:t>
            </a:r>
            <a:r>
              <a:rPr lang="en-US" altLang="zh-CN" sz="2400" dirty="0"/>
              <a:t>190×10^9/L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005264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5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、血小板计数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/>
              <a:t>(1) </a:t>
            </a:r>
            <a:r>
              <a:rPr lang="zh-CN" altLang="en-US" sz="2400" dirty="0"/>
              <a:t>生理变异：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健康人的血小板数比较稳定，在一日之间没有大的变动，亦无性别与年龄明显差别，有些妇女血小板可呈周期性</a:t>
            </a:r>
            <a:r>
              <a:rPr lang="en-US" altLang="zh-CN" sz="2400" dirty="0"/>
              <a:t>(</a:t>
            </a:r>
            <a:r>
              <a:rPr lang="zh-CN" altLang="en-US" sz="2400" dirty="0"/>
              <a:t>月经期</a:t>
            </a:r>
            <a:r>
              <a:rPr lang="en-US" altLang="zh-CN" sz="2400" dirty="0"/>
              <a:t>)</a:t>
            </a:r>
            <a:r>
              <a:rPr lang="zh-CN" altLang="en-US" sz="2400" dirty="0"/>
              <a:t>轻度下降。</a:t>
            </a:r>
          </a:p>
        </p:txBody>
      </p:sp>
    </p:spTree>
    <p:extLst>
      <p:ext uri="{BB962C8B-B14F-4D97-AF65-F5344CB8AC3E}">
        <p14:creationId xmlns:p14="http://schemas.microsoft.com/office/powerpoint/2010/main" val="6985016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5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、血小板计数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血小板减少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见于原发性血小板减少性紫癜，某些内科疾患如胶原性疾患，脾功能亢进，尿毒症，肿瘤骨髓转移引起骨髓纤维化时可继发血小板减少，某些造血系统疾患如白血病，再生障碍性贫血，溶血性贫血，骨髓增生异常综合征等均可伴有血小板减少，凡体内血小板消耗过多，如弥散性血管内凝血及血栓性血小板减少性紫癜，败血症，粟粒结核等血小板也往往减少。</a:t>
            </a:r>
          </a:p>
        </p:txBody>
      </p:sp>
    </p:spTree>
    <p:extLst>
      <p:ext uri="{BB962C8B-B14F-4D97-AF65-F5344CB8AC3E}">
        <p14:creationId xmlns:p14="http://schemas.microsoft.com/office/powerpoint/2010/main" val="12863191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5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、血小板计数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血小板显著增多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主要见于原发性血小板增多症，真性红细胞增多症，慢性粒细胞白血病以及肿瘤骨髓转移</a:t>
            </a:r>
            <a:r>
              <a:rPr lang="en-US" altLang="zh-CN" sz="2400" dirty="0"/>
              <a:t>(</a:t>
            </a:r>
            <a:r>
              <a:rPr lang="zh-CN" altLang="en-US" sz="2400" dirty="0"/>
              <a:t>有溶骨性变化时</a:t>
            </a:r>
            <a:r>
              <a:rPr lang="en-US" altLang="zh-CN" sz="2400" dirty="0"/>
              <a:t>)</a:t>
            </a:r>
            <a:r>
              <a:rPr lang="zh-CN" altLang="en-US" sz="2400" dirty="0"/>
              <a:t>，在脾切除手术后，血小板也能呈现一过性增多，此外，骨折，出血和手术后，血小板可反应性轻度增高。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血小板减少时必须防止出血。血小板显著增多时，必须警惕血栓发生；但血小板增多亦可出血，因血小板质量差。</a:t>
            </a:r>
          </a:p>
        </p:txBody>
      </p:sp>
    </p:spTree>
    <p:extLst>
      <p:ext uri="{BB962C8B-B14F-4D97-AF65-F5344CB8AC3E}">
        <p14:creationId xmlns:p14="http://schemas.microsoft.com/office/powerpoint/2010/main" val="28852895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6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、网织红细胞计数（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RC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网织红细胞是没有完全成熟的红细胞，该细胞内残存的核糖核酸经特殊染色后成“网状”结构。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正常值：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成人 </a:t>
            </a:r>
            <a:r>
              <a:rPr lang="en-US" altLang="zh-CN" sz="2400" dirty="0"/>
              <a:t>0.5</a:t>
            </a:r>
            <a:r>
              <a:rPr lang="zh-CN" altLang="en-US" sz="2400" dirty="0"/>
              <a:t>％～</a:t>
            </a:r>
            <a:r>
              <a:rPr lang="en-US" altLang="zh-CN" sz="2400" dirty="0"/>
              <a:t>1.5</a:t>
            </a:r>
            <a:r>
              <a:rPr lang="zh-CN" altLang="en-US" sz="2400" dirty="0"/>
              <a:t>％，绝对值（</a:t>
            </a:r>
            <a:r>
              <a:rPr lang="en-US" altLang="zh-CN" sz="2400" dirty="0"/>
              <a:t>24</a:t>
            </a:r>
            <a:r>
              <a:rPr lang="zh-CN" altLang="en-US" sz="2400" dirty="0"/>
              <a:t>～</a:t>
            </a:r>
            <a:r>
              <a:rPr lang="en-US" altLang="zh-CN" sz="2400" dirty="0"/>
              <a:t>84</a:t>
            </a:r>
            <a:r>
              <a:rPr lang="zh-CN" altLang="en-US" sz="2400" dirty="0"/>
              <a:t>）</a:t>
            </a:r>
            <a:r>
              <a:rPr lang="en-US" altLang="zh-CN" sz="2400" dirty="0"/>
              <a:t>×109</a:t>
            </a:r>
            <a:r>
              <a:rPr lang="zh-CN" altLang="en-US" sz="2400" dirty="0"/>
              <a:t>／</a:t>
            </a:r>
            <a:r>
              <a:rPr lang="en-US" altLang="zh-CN" sz="2400" dirty="0"/>
              <a:t>L</a:t>
            </a:r>
            <a:r>
              <a:rPr lang="zh-CN" altLang="en-US" sz="2400" dirty="0"/>
              <a:t>；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新生儿 </a:t>
            </a:r>
            <a:r>
              <a:rPr lang="en-US" altLang="zh-CN" sz="2400" dirty="0"/>
              <a:t>2.0</a:t>
            </a:r>
            <a:r>
              <a:rPr lang="zh-CN" altLang="en-US" sz="2400" dirty="0"/>
              <a:t>％～</a:t>
            </a:r>
            <a:r>
              <a:rPr lang="en-US" altLang="zh-CN" sz="2400" dirty="0"/>
              <a:t>6.0</a:t>
            </a:r>
            <a:r>
              <a:rPr lang="zh-CN" altLang="en-US" sz="2400" dirty="0"/>
              <a:t>％，绝对值（</a:t>
            </a:r>
            <a:r>
              <a:rPr lang="en-US" altLang="zh-CN" sz="2400" dirty="0"/>
              <a:t>144</a:t>
            </a:r>
            <a:r>
              <a:rPr lang="zh-CN" altLang="en-US" sz="2400" dirty="0"/>
              <a:t>～</a:t>
            </a:r>
            <a:r>
              <a:rPr lang="en-US" altLang="zh-CN" sz="2400" dirty="0"/>
              <a:t>336</a:t>
            </a:r>
            <a:r>
              <a:rPr lang="zh-CN" altLang="en-US" sz="2400" dirty="0"/>
              <a:t>）</a:t>
            </a:r>
            <a:r>
              <a:rPr lang="en-US" altLang="zh-CN" sz="2400" dirty="0"/>
              <a:t>×109</a:t>
            </a:r>
            <a:r>
              <a:rPr lang="zh-CN" altLang="en-US" sz="2400" dirty="0"/>
              <a:t>／</a:t>
            </a:r>
            <a:r>
              <a:rPr lang="en-US" altLang="zh-CN" sz="2400" dirty="0"/>
              <a:t>L</a:t>
            </a:r>
            <a:r>
              <a:rPr lang="zh-CN" altLang="en-US" sz="24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701834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6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、网织红细胞计数（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RC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网织红细胞计数增多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表示骨髓造血功能旺盛，见于溶血性贫血，出血性贫血，恶性贫血，以及缺铁性贫血和巨幼细胞贫血治疗有效时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网织红细胞计数降低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见于再生障碍性贫血。</a:t>
            </a:r>
          </a:p>
        </p:txBody>
      </p:sp>
    </p:spTree>
    <p:extLst>
      <p:ext uri="{BB962C8B-B14F-4D97-AF65-F5344CB8AC3E}">
        <p14:creationId xmlns:p14="http://schemas.microsoft.com/office/powerpoint/2010/main" val="2963937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1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、红细胞计数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(RBC)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80"/>
            <a:ext cx="11016343" cy="48463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生理性增高：</a:t>
            </a:r>
          </a:p>
          <a:p>
            <a:pPr>
              <a:lnSpc>
                <a:spcPct val="150000"/>
              </a:lnSpc>
            </a:pPr>
            <a:endParaRPr lang="zh-CN" altLang="en-US" dirty="0"/>
          </a:p>
          <a:p>
            <a:pPr>
              <a:lnSpc>
                <a:spcPct val="150000"/>
              </a:lnSpc>
            </a:pPr>
            <a:r>
              <a:rPr lang="en-US" altLang="zh-CN" dirty="0"/>
              <a:t>1</a:t>
            </a:r>
            <a:r>
              <a:rPr lang="zh-CN" altLang="en-US" dirty="0"/>
              <a:t>、高山地区的居民 ：高海拔地区缺氧刺激红细胞代偿性增多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2</a:t>
            </a:r>
            <a:r>
              <a:rPr lang="zh-CN" altLang="en-US" dirty="0"/>
              <a:t>、饮水过少，排汗过多 ：暂时性的血液浓缩。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3</a:t>
            </a:r>
            <a:r>
              <a:rPr lang="zh-CN" altLang="en-US" dirty="0"/>
              <a:t>、新生儿 ：在宫内生理性缺氧状态，代偿性增多，但在出生</a:t>
            </a:r>
            <a:r>
              <a:rPr lang="en-US" altLang="zh-CN" dirty="0"/>
              <a:t>2</a:t>
            </a:r>
            <a:r>
              <a:rPr lang="zh-CN" altLang="en-US" dirty="0"/>
              <a:t>周后就逐渐下降。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4</a:t>
            </a:r>
            <a:r>
              <a:rPr lang="zh-CN" altLang="en-US" dirty="0"/>
              <a:t>、精神因素：感情冲动、兴奋、恐惧 、冷水浴刺激均可使肾上腺素增多，导致红细胞暂时增多。 </a:t>
            </a:r>
          </a:p>
        </p:txBody>
      </p:sp>
    </p:spTree>
    <p:extLst>
      <p:ext uri="{BB962C8B-B14F-4D97-AF65-F5344CB8AC3E}">
        <p14:creationId xmlns:p14="http://schemas.microsoft.com/office/powerpoint/2010/main" val="34549369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7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、红细胞压积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红细胞比积又称红细胞压积</a:t>
            </a:r>
            <a:r>
              <a:rPr lang="en-US" altLang="zh-CN" sz="2400" dirty="0"/>
              <a:t>(PCV)</a:t>
            </a:r>
            <a:r>
              <a:rPr lang="zh-CN" altLang="en-US" sz="2400" dirty="0"/>
              <a:t>，是指一定量的抗凝血积压后红细胞占全血的容积比，是一种间接反映红细胞数量、大小及体积的简单方法。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结合红细胞计数和血红蛋白含量，可计算红细胞平均值，有助于贫血的形态学分类。</a:t>
            </a:r>
          </a:p>
        </p:txBody>
      </p:sp>
    </p:spTree>
    <p:extLst>
      <p:ext uri="{BB962C8B-B14F-4D97-AF65-F5344CB8AC3E}">
        <p14:creationId xmlns:p14="http://schemas.microsoft.com/office/powerpoint/2010/main" val="11677298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7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、红细胞压积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正常值：　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　　男性：</a:t>
            </a:r>
            <a:r>
              <a:rPr lang="en-US" altLang="zh-CN" sz="2400" dirty="0"/>
              <a:t>0.40</a:t>
            </a:r>
            <a:r>
              <a:rPr lang="zh-CN" altLang="en-US" sz="2400" dirty="0"/>
              <a:t>～</a:t>
            </a:r>
            <a:r>
              <a:rPr lang="en-US" altLang="zh-CN" sz="2400" dirty="0"/>
              <a:t>0.50 (40</a:t>
            </a:r>
            <a:r>
              <a:rPr lang="zh-CN" altLang="en-US" sz="2400" dirty="0"/>
              <a:t>～</a:t>
            </a:r>
            <a:r>
              <a:rPr lang="en-US" altLang="zh-CN" sz="2400" dirty="0"/>
              <a:t>50vol%)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　　女性：</a:t>
            </a:r>
            <a:r>
              <a:rPr lang="en-US" altLang="zh-CN" sz="2400" dirty="0"/>
              <a:t>0.37</a:t>
            </a:r>
            <a:r>
              <a:rPr lang="zh-CN" altLang="en-US" sz="2400" dirty="0"/>
              <a:t>～</a:t>
            </a:r>
            <a:r>
              <a:rPr lang="en-US" altLang="zh-CN" sz="2400" dirty="0"/>
              <a:t>0.48 (37</a:t>
            </a:r>
            <a:r>
              <a:rPr lang="zh-CN" altLang="en-US" sz="2400" dirty="0"/>
              <a:t>～</a:t>
            </a:r>
            <a:r>
              <a:rPr lang="en-US" altLang="zh-CN" sz="2400" dirty="0"/>
              <a:t>48vol%)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　　新生儿：</a:t>
            </a:r>
            <a:r>
              <a:rPr lang="en-US" altLang="zh-CN" sz="2400" dirty="0"/>
              <a:t>0.49</a:t>
            </a:r>
            <a:r>
              <a:rPr lang="zh-CN" altLang="en-US" sz="2400" dirty="0"/>
              <a:t>～</a:t>
            </a:r>
            <a:r>
              <a:rPr lang="en-US" altLang="zh-CN" sz="2400" dirty="0"/>
              <a:t>0.60 (49</a:t>
            </a:r>
            <a:r>
              <a:rPr lang="zh-CN" altLang="en-US" sz="2400" dirty="0"/>
              <a:t>～</a:t>
            </a:r>
            <a:r>
              <a:rPr lang="en-US" altLang="zh-CN" sz="2400" dirty="0"/>
              <a:t>60vol%)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738845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7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、红细胞压积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/>
              <a:t>(1) </a:t>
            </a:r>
            <a:r>
              <a:rPr lang="zh-CN" altLang="en-US" sz="2400" dirty="0"/>
              <a:t>红细胞压积增大：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①严重脱水</a:t>
            </a:r>
            <a:r>
              <a:rPr lang="en-US" altLang="zh-CN" sz="2400" dirty="0"/>
              <a:t>(</a:t>
            </a:r>
            <a:r>
              <a:rPr lang="zh-CN" altLang="en-US" sz="2400" dirty="0"/>
              <a:t>大量呕吐、腹泻、失水等</a:t>
            </a:r>
            <a:r>
              <a:rPr lang="en-US" altLang="zh-CN" sz="2400" dirty="0"/>
              <a:t>)</a:t>
            </a:r>
            <a:r>
              <a:rPr lang="zh-CN" altLang="en-US" sz="2400" dirty="0"/>
              <a:t>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②大面积烧伤。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③真性红细胞增多症。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④继发性红细胞增多症</a:t>
            </a:r>
            <a:r>
              <a:rPr lang="en-US" altLang="zh-CN" sz="2400" dirty="0"/>
              <a:t>(</a:t>
            </a:r>
            <a:r>
              <a:rPr lang="zh-CN" altLang="en-US" sz="2400" dirty="0"/>
              <a:t>新生儿、高原病、重症肺源性心脏病等</a:t>
            </a:r>
            <a:r>
              <a:rPr lang="en-US" altLang="zh-CN" sz="2400" dirty="0"/>
              <a:t>)</a:t>
            </a:r>
            <a:r>
              <a:rPr lang="zh-CN" altLang="en-US" sz="24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0259254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7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、红细胞压积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/>
              <a:t>(2) </a:t>
            </a:r>
            <a:r>
              <a:rPr lang="zh-CN" altLang="en-US" sz="2400" dirty="0"/>
              <a:t>红细胞压积减少：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①贫血或妊娠稀血症。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②继发性纤维蛋白溶解症。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③流行性出血热并发高血容量综合征。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④妊高症。</a:t>
            </a:r>
          </a:p>
        </p:txBody>
      </p:sp>
    </p:spTree>
    <p:extLst>
      <p:ext uri="{BB962C8B-B14F-4D97-AF65-F5344CB8AC3E}">
        <p14:creationId xmlns:p14="http://schemas.microsoft.com/office/powerpoint/2010/main" val="33950243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8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、平均红细胞体积（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MCV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平均红细胞体积</a:t>
            </a:r>
            <a:r>
              <a:rPr lang="en-US" altLang="zh-CN" sz="2400" dirty="0"/>
              <a:t>(MCV)</a:t>
            </a:r>
            <a:r>
              <a:rPr lang="zh-CN" altLang="en-US" sz="2400" dirty="0"/>
              <a:t>是指人体单个红细胞的平均体积，通常是间接计算得到，临床方便的计算公式是：平均红细胞体积（</a:t>
            </a:r>
            <a:r>
              <a:rPr lang="en-US" altLang="zh-CN" sz="2400" dirty="0" err="1"/>
              <a:t>fL</a:t>
            </a:r>
            <a:r>
              <a:rPr lang="zh-CN" altLang="en-US" sz="2400" dirty="0"/>
              <a:t>）</a:t>
            </a:r>
            <a:r>
              <a:rPr lang="en-US" altLang="zh-CN" sz="2400" dirty="0"/>
              <a:t>=HCT/RBC×100</a:t>
            </a:r>
            <a:r>
              <a:rPr lang="zh-CN" altLang="en-US" sz="24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8239007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8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、平均红细胞体积（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MCV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正常值：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手工法 </a:t>
            </a:r>
            <a:r>
              <a:rPr lang="en-US" altLang="zh-CN" sz="2400" dirty="0"/>
              <a:t>82</a:t>
            </a:r>
            <a:r>
              <a:rPr lang="zh-CN" altLang="en-US" sz="2400" dirty="0"/>
              <a:t>～</a:t>
            </a:r>
            <a:r>
              <a:rPr lang="en-US" altLang="zh-CN" sz="2400" dirty="0"/>
              <a:t>92fl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血细胞分析仪法 </a:t>
            </a:r>
            <a:r>
              <a:rPr lang="en-US" altLang="zh-CN" sz="2400" dirty="0"/>
              <a:t>80</a:t>
            </a:r>
            <a:r>
              <a:rPr lang="zh-CN" altLang="en-US" sz="2400" dirty="0"/>
              <a:t>～</a:t>
            </a:r>
            <a:r>
              <a:rPr lang="en-US" altLang="zh-CN" sz="2400" dirty="0"/>
              <a:t>100fl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平均红细胞体积对贫血进行形态学分类的敏感指标，比平均红细胞血红蛋白量，平均红细胞血红蛋白浓度临床价值更大：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(1)</a:t>
            </a:r>
            <a:r>
              <a:rPr lang="zh-CN" altLang="en-US" sz="2400" dirty="0"/>
              <a:t>体积增大：见于大细胞性贫血。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(2)</a:t>
            </a:r>
            <a:r>
              <a:rPr lang="zh-CN" altLang="en-US" sz="2400" dirty="0"/>
              <a:t>体积缩小：见于小细胞性低色素性贫血。</a:t>
            </a:r>
          </a:p>
        </p:txBody>
      </p:sp>
    </p:spTree>
    <p:extLst>
      <p:ext uri="{BB962C8B-B14F-4D97-AF65-F5344CB8AC3E}">
        <p14:creationId xmlns:p14="http://schemas.microsoft.com/office/powerpoint/2010/main" val="6641030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8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、平均红细胞体积（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MCV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生理学改变：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① 升高：新生儿升高约</a:t>
            </a:r>
            <a:r>
              <a:rPr lang="en-US" altLang="zh-CN" sz="2400" dirty="0"/>
              <a:t>12%</a:t>
            </a:r>
            <a:r>
              <a:rPr lang="zh-CN" altLang="en-US" sz="2400" dirty="0"/>
              <a:t>，妊娠约高</a:t>
            </a:r>
            <a:r>
              <a:rPr lang="en-US" altLang="zh-CN" sz="2400" dirty="0"/>
              <a:t>5%</a:t>
            </a:r>
            <a:r>
              <a:rPr lang="zh-CN" altLang="en-US" sz="2400" dirty="0"/>
              <a:t>，饮酒约升高</a:t>
            </a:r>
            <a:r>
              <a:rPr lang="en-US" altLang="zh-CN" sz="2400" dirty="0"/>
              <a:t>4%</a:t>
            </a:r>
            <a:r>
              <a:rPr lang="zh-CN" altLang="en-US" sz="2400" dirty="0"/>
              <a:t>，吸烟约升高</a:t>
            </a:r>
            <a:r>
              <a:rPr lang="en-US" altLang="zh-CN" sz="2400" dirty="0"/>
              <a:t>3%</a:t>
            </a:r>
            <a:r>
              <a:rPr lang="zh-CN" altLang="en-US" sz="2400" dirty="0"/>
              <a:t>，口服避孕药约升高</a:t>
            </a:r>
            <a:r>
              <a:rPr lang="en-US" altLang="zh-CN" sz="2400" dirty="0"/>
              <a:t>1%</a:t>
            </a:r>
            <a:r>
              <a:rPr lang="zh-CN" altLang="en-US" sz="2400" dirty="0"/>
              <a:t>。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② 降低：激烈的肌肉活动约降低</a:t>
            </a:r>
            <a:r>
              <a:rPr lang="en-US" altLang="zh-CN" sz="2400" dirty="0"/>
              <a:t>4%</a:t>
            </a:r>
            <a:r>
              <a:rPr lang="zh-CN" altLang="en-US" sz="2400" dirty="0"/>
              <a:t>，</a:t>
            </a:r>
            <a:r>
              <a:rPr lang="en-US" altLang="zh-CN" sz="2400" dirty="0"/>
              <a:t>6</a:t>
            </a:r>
            <a:r>
              <a:rPr lang="zh-CN" altLang="en-US" sz="2400" dirty="0"/>
              <a:t>个月以前的儿童约降低</a:t>
            </a:r>
            <a:r>
              <a:rPr lang="en-US" altLang="zh-CN" sz="2400" dirty="0"/>
              <a:t>10%</a:t>
            </a:r>
            <a:r>
              <a:rPr lang="zh-CN" altLang="en-US" sz="24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2920174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8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、平均红细胞体积（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MCV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药物影响：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 ①升高：可引起巨幼红细胞贫血的药物有巴比妥酸盐，苯巴比妥</a:t>
            </a:r>
            <a:r>
              <a:rPr lang="en-US" altLang="zh-CN" sz="2400" dirty="0"/>
              <a:t>(</a:t>
            </a:r>
            <a:r>
              <a:rPr lang="zh-CN" altLang="en-US" sz="2400" dirty="0"/>
              <a:t>叶酸代谢障碍</a:t>
            </a:r>
            <a:r>
              <a:rPr lang="en-US" altLang="zh-CN" sz="2400" dirty="0"/>
              <a:t>)</a:t>
            </a:r>
            <a:r>
              <a:rPr lang="zh-CN" altLang="en-US" sz="2400" dirty="0"/>
              <a:t>，格鲁米特，苯妥英钠，非那西丁</a:t>
            </a:r>
            <a:r>
              <a:rPr lang="en-US" altLang="zh-CN" sz="2400" dirty="0"/>
              <a:t>(</a:t>
            </a:r>
            <a:r>
              <a:rPr lang="zh-CN" altLang="en-US" sz="2400" dirty="0"/>
              <a:t>偶尔</a:t>
            </a:r>
            <a:r>
              <a:rPr lang="en-US" altLang="zh-CN" sz="2400" dirty="0"/>
              <a:t>)</a:t>
            </a:r>
            <a:r>
              <a:rPr lang="zh-CN" altLang="en-US" sz="2400" dirty="0"/>
              <a:t>，氨苯喋啶，雌激素，苯乙双胍</a:t>
            </a:r>
            <a:r>
              <a:rPr lang="en-US" altLang="zh-CN" sz="2400" dirty="0"/>
              <a:t>(</a:t>
            </a:r>
            <a:r>
              <a:rPr lang="zh-CN" altLang="en-US" sz="2400" dirty="0"/>
              <a:t>致叶酸或维生素</a:t>
            </a:r>
            <a:r>
              <a:rPr lang="en-US" altLang="zh-CN" sz="2400" dirty="0"/>
              <a:t>B12</a:t>
            </a:r>
            <a:r>
              <a:rPr lang="zh-CN" altLang="en-US" sz="2400" dirty="0"/>
              <a:t>缺乏</a:t>
            </a:r>
            <a:r>
              <a:rPr lang="en-US" altLang="zh-CN" sz="2400" dirty="0"/>
              <a:t>)</a:t>
            </a:r>
            <a:r>
              <a:rPr lang="zh-CN" altLang="en-US" sz="2400" dirty="0"/>
              <a:t>，呋喃类，新霉素，异烟肼，环丝氨酸，氨基苯甲酸</a:t>
            </a:r>
            <a:r>
              <a:rPr lang="en-US" altLang="zh-CN" sz="2400" dirty="0"/>
              <a:t>(</a:t>
            </a:r>
            <a:r>
              <a:rPr lang="zh-CN" altLang="en-US" sz="2400" dirty="0"/>
              <a:t>诱致消化道吸收障碍所致</a:t>
            </a:r>
            <a:r>
              <a:rPr lang="en-US" altLang="zh-CN" sz="2400" dirty="0"/>
              <a:t>)</a:t>
            </a:r>
            <a:r>
              <a:rPr lang="zh-CN" altLang="en-US" sz="2400" dirty="0"/>
              <a:t>，氨基水杨酸，甲氨蝶呤，秋水仙碱</a:t>
            </a:r>
            <a:r>
              <a:rPr lang="en-US" altLang="zh-CN" sz="2400" dirty="0"/>
              <a:t>(</a:t>
            </a:r>
            <a:r>
              <a:rPr lang="zh-CN" altLang="en-US" sz="2400" dirty="0"/>
              <a:t>伴维生素</a:t>
            </a:r>
            <a:r>
              <a:rPr lang="en-US" altLang="zh-CN" sz="2400" dirty="0"/>
              <a:t>B12</a:t>
            </a:r>
            <a:r>
              <a:rPr lang="zh-CN" altLang="en-US" sz="2400" dirty="0"/>
              <a:t>缺乏</a:t>
            </a:r>
            <a:r>
              <a:rPr lang="en-US" altLang="zh-CN" sz="2400" dirty="0"/>
              <a:t>)</a:t>
            </a:r>
            <a:r>
              <a:rPr lang="zh-CN" altLang="en-US" sz="2400" dirty="0"/>
              <a:t>，其中抗惊厥药约升高</a:t>
            </a:r>
            <a:r>
              <a:rPr lang="en-US" altLang="zh-CN" sz="2400" dirty="0"/>
              <a:t>3%</a:t>
            </a:r>
            <a:r>
              <a:rPr lang="zh-CN" altLang="en-US" sz="2400" dirty="0"/>
              <a:t>，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②降低：双香豆素乙酯可发生小细胞低色素性贫血。</a:t>
            </a:r>
          </a:p>
        </p:txBody>
      </p:sp>
    </p:spTree>
    <p:extLst>
      <p:ext uri="{BB962C8B-B14F-4D97-AF65-F5344CB8AC3E}">
        <p14:creationId xmlns:p14="http://schemas.microsoft.com/office/powerpoint/2010/main" val="9639399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8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、平均红细胞体积（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MCV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病理学改变：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①升高：见于营养不良性巨幼红细胞性贫血</a:t>
            </a:r>
            <a:r>
              <a:rPr lang="en-US" altLang="zh-CN" sz="2400" dirty="0"/>
              <a:t>(</a:t>
            </a:r>
            <a:r>
              <a:rPr lang="zh-CN" altLang="en-US" sz="2400" dirty="0"/>
              <a:t>营养不良</a:t>
            </a:r>
            <a:r>
              <a:rPr lang="en-US" altLang="zh-CN" sz="2400" dirty="0"/>
              <a:t>;</a:t>
            </a:r>
            <a:r>
              <a:rPr lang="zh-CN" altLang="en-US" sz="2400" dirty="0"/>
              <a:t>吸收不良</a:t>
            </a:r>
            <a:r>
              <a:rPr lang="en-US" altLang="zh-CN" sz="2400" dirty="0"/>
              <a:t>;</a:t>
            </a:r>
            <a:r>
              <a:rPr lang="zh-CN" altLang="en-US" sz="2400" dirty="0"/>
              <a:t>胃切除术后，肠病，裂头绦虫等寄生虫病</a:t>
            </a:r>
            <a:r>
              <a:rPr lang="en-US" altLang="zh-CN" sz="2400" dirty="0"/>
              <a:t>;</a:t>
            </a:r>
            <a:r>
              <a:rPr lang="zh-CN" altLang="en-US" sz="2400" dirty="0"/>
              <a:t>及恶性贫血，混合缺乏，叶酸，维生素</a:t>
            </a:r>
            <a:r>
              <a:rPr lang="en-US" altLang="zh-CN" sz="2400" dirty="0"/>
              <a:t>B12</a:t>
            </a:r>
            <a:r>
              <a:rPr lang="zh-CN" altLang="en-US" sz="2400" dirty="0"/>
              <a:t>缺乏</a:t>
            </a:r>
            <a:r>
              <a:rPr lang="en-US" altLang="zh-CN" sz="2400" dirty="0"/>
              <a:t>;</a:t>
            </a:r>
            <a:r>
              <a:rPr lang="zh-CN" altLang="en-US" sz="2400" dirty="0"/>
              <a:t>遗传原因</a:t>
            </a:r>
            <a:r>
              <a:rPr lang="en-US" altLang="zh-CN" sz="2400" dirty="0"/>
              <a:t>)</a:t>
            </a:r>
            <a:r>
              <a:rPr lang="zh-CN" altLang="en-US" sz="2400" dirty="0"/>
              <a:t>，酒精性肝硬化，胰外功能不全，获得性溶血性贫血，出血性贫血再生之后和甲状腺功能低下。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② 降低：见于小细胞低色素贫血</a:t>
            </a:r>
            <a:r>
              <a:rPr lang="en-US" altLang="zh-CN" sz="2400" dirty="0"/>
              <a:t>(</a:t>
            </a:r>
            <a:r>
              <a:rPr lang="zh-CN" altLang="en-US" sz="2400" dirty="0"/>
              <a:t>由癌或感染引起的继发性贫血</a:t>
            </a:r>
            <a:r>
              <a:rPr lang="en-US" altLang="zh-CN" sz="2400" dirty="0"/>
              <a:t>;</a:t>
            </a:r>
            <a:r>
              <a:rPr lang="zh-CN" altLang="en-US" sz="2400" dirty="0"/>
              <a:t>高铁血症见于铁粒幼红细胞贫血和铅中毒及</a:t>
            </a:r>
            <a:r>
              <a:rPr lang="en-US" altLang="zh-CN" sz="2400" dirty="0"/>
              <a:t>CO</a:t>
            </a:r>
            <a:r>
              <a:rPr lang="zh-CN" altLang="en-US" sz="2400" dirty="0"/>
              <a:t>中毒</a:t>
            </a:r>
            <a:r>
              <a:rPr lang="en-US" altLang="zh-CN" sz="2400" dirty="0"/>
              <a:t>)</a:t>
            </a:r>
            <a:r>
              <a:rPr lang="zh-CN" altLang="en-US" sz="2400" dirty="0"/>
              <a:t>，全身性溶血性贫血</a:t>
            </a:r>
            <a:r>
              <a:rPr lang="en-US" altLang="zh-CN" sz="2400" dirty="0"/>
              <a:t>(</a:t>
            </a:r>
            <a:r>
              <a:rPr lang="zh-CN" altLang="en-US" sz="2400" dirty="0"/>
              <a:t>地中海贫血，遗传性球形红细胞增多症，先天性丙酮酸激酶缺乏症</a:t>
            </a:r>
            <a:r>
              <a:rPr lang="en-US" altLang="zh-CN" sz="2400" dirty="0"/>
              <a:t>)</a:t>
            </a:r>
            <a:r>
              <a:rPr lang="zh-CN" altLang="en-US" sz="2400" dirty="0"/>
              <a:t>等。</a:t>
            </a:r>
          </a:p>
        </p:txBody>
      </p:sp>
    </p:spTree>
    <p:extLst>
      <p:ext uri="{BB962C8B-B14F-4D97-AF65-F5344CB8AC3E}">
        <p14:creationId xmlns:p14="http://schemas.microsoft.com/office/powerpoint/2010/main" val="113997088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9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、平均红细胞血红蛋白（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MCH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平均红细胞血红蛋白含量</a:t>
            </a:r>
            <a:r>
              <a:rPr lang="en-US" altLang="zh-CN" sz="2400" dirty="0"/>
              <a:t>(MCH)</a:t>
            </a:r>
            <a:r>
              <a:rPr lang="zh-CN" altLang="en-US" sz="2400" dirty="0"/>
              <a:t>系指每个红细胞内所含血红蛋白的平均量，以皮克</a:t>
            </a:r>
            <a:r>
              <a:rPr lang="en-US" altLang="zh-CN" sz="2400" dirty="0"/>
              <a:t>(</a:t>
            </a:r>
            <a:r>
              <a:rPr lang="en-US" altLang="zh-CN" sz="2400" dirty="0" err="1"/>
              <a:t>pg</a:t>
            </a:r>
            <a:r>
              <a:rPr lang="en-US" altLang="zh-CN" sz="2400" dirty="0"/>
              <a:t>)</a:t>
            </a:r>
            <a:r>
              <a:rPr lang="zh-CN" altLang="en-US" sz="2400" dirty="0"/>
              <a:t>为单位，</a:t>
            </a:r>
            <a:r>
              <a:rPr lang="en-US" altLang="zh-CN" sz="2400" dirty="0"/>
              <a:t>MCH=Hb</a:t>
            </a:r>
            <a:r>
              <a:rPr lang="zh-CN" altLang="en-US" sz="2400" dirty="0"/>
              <a:t>含量</a:t>
            </a:r>
            <a:r>
              <a:rPr lang="en-US" altLang="zh-CN" sz="2400" dirty="0"/>
              <a:t>/</a:t>
            </a:r>
            <a:r>
              <a:rPr lang="zh-CN" altLang="en-US" sz="2400" dirty="0"/>
              <a:t>红细胞百万数，临床上用于对贫血进行形态学分类。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正常值：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手工法 </a:t>
            </a:r>
            <a:r>
              <a:rPr lang="en-US" altLang="zh-CN" sz="2400" dirty="0"/>
              <a:t>27</a:t>
            </a:r>
            <a:r>
              <a:rPr lang="zh-CN" altLang="en-US" sz="2400" dirty="0"/>
              <a:t>～</a:t>
            </a:r>
            <a:r>
              <a:rPr lang="en-US" altLang="zh-CN" sz="2400" dirty="0"/>
              <a:t>31pg 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血细胞分析仪法 </a:t>
            </a:r>
            <a:r>
              <a:rPr lang="en-US" altLang="zh-CN" sz="2400" dirty="0"/>
              <a:t>27</a:t>
            </a:r>
            <a:r>
              <a:rPr lang="zh-CN" altLang="en-US" sz="2400" dirty="0"/>
              <a:t>～</a:t>
            </a:r>
            <a:r>
              <a:rPr lang="en-US" altLang="zh-CN" sz="2400" dirty="0"/>
              <a:t>34pg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新生儿：</a:t>
            </a:r>
            <a:r>
              <a:rPr lang="en-US" altLang="zh-CN" sz="2400" dirty="0"/>
              <a:t>23-30 </a:t>
            </a:r>
            <a:r>
              <a:rPr lang="en-US" altLang="zh-CN" sz="2400" dirty="0" err="1"/>
              <a:t>pg</a:t>
            </a:r>
            <a:r>
              <a:rPr lang="en-US" altLang="zh-CN" sz="2400" dirty="0"/>
              <a:t> (1.5-2.0 </a:t>
            </a:r>
            <a:r>
              <a:rPr lang="en-US" altLang="zh-CN" sz="2400" dirty="0" err="1"/>
              <a:t>fmol</a:t>
            </a:r>
            <a:r>
              <a:rPr lang="en-US" altLang="zh-CN" sz="2400" dirty="0"/>
              <a:t>) 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742278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1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、红细胞计数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(RBC)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80"/>
            <a:ext cx="11016343" cy="48463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生理性减低：</a:t>
            </a:r>
          </a:p>
          <a:p>
            <a:pPr>
              <a:lnSpc>
                <a:spcPct val="150000"/>
              </a:lnSpc>
            </a:pPr>
            <a:endParaRPr lang="zh-CN" altLang="en-US" dirty="0"/>
          </a:p>
          <a:p>
            <a:pPr>
              <a:lnSpc>
                <a:spcPct val="150000"/>
              </a:lnSpc>
            </a:pPr>
            <a:r>
              <a:rPr lang="en-US" altLang="zh-CN" dirty="0"/>
              <a:t>1</a:t>
            </a:r>
            <a:r>
              <a:rPr lang="zh-CN" altLang="en-US" dirty="0"/>
              <a:t>、三个月到十五岁的人群 ：生长发育迅速所致的造血原料相对不足。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2</a:t>
            </a:r>
            <a:r>
              <a:rPr lang="zh-CN" altLang="en-US" dirty="0"/>
              <a:t>、孕妇妊娠中后期 ：血浆容量明显增加而引起血液稀释。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3</a:t>
            </a:r>
            <a:r>
              <a:rPr lang="zh-CN" altLang="en-US" dirty="0"/>
              <a:t>、老年人 ：骨髓造血机能减低。（工厂产能不足）</a:t>
            </a:r>
          </a:p>
        </p:txBody>
      </p:sp>
    </p:spTree>
    <p:extLst>
      <p:ext uri="{BB962C8B-B14F-4D97-AF65-F5344CB8AC3E}">
        <p14:creationId xmlns:p14="http://schemas.microsoft.com/office/powerpoint/2010/main" val="18531838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9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、平均红细胞血红蛋白（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MCH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 降低：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即为单纯小细胞性贫血，小细胞低色素性贫血，也见于缺铁，慢性失血，口炎性腹泻，胃酸缺乏，妊娠，地中海贫血，铁粒幼红细胞贫血，巨幼红细胞贫血。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升高：常为大细胞性贫血，见于恶性贫血，叶酸缺乏，长期饥饿，网织红细胞增多症，甲状腺功能减退，再生障碍性贫血。</a:t>
            </a:r>
          </a:p>
        </p:txBody>
      </p:sp>
    </p:spTree>
    <p:extLst>
      <p:ext uri="{BB962C8B-B14F-4D97-AF65-F5344CB8AC3E}">
        <p14:creationId xmlns:p14="http://schemas.microsoft.com/office/powerpoint/2010/main" val="358247593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10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、平均红细胞血红蛋白浓度（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MCHC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平均红细胞血红蛋白浓度</a:t>
            </a:r>
            <a:r>
              <a:rPr lang="en-US" altLang="zh-CN" sz="2400" dirty="0"/>
              <a:t>(MCHC)</a:t>
            </a:r>
            <a:r>
              <a:rPr lang="zh-CN" altLang="en-US" sz="2400" dirty="0"/>
              <a:t>，即平均每</a:t>
            </a:r>
            <a:r>
              <a:rPr lang="en-US" altLang="zh-CN" sz="2400" dirty="0"/>
              <a:t>1</a:t>
            </a:r>
            <a:r>
              <a:rPr lang="zh-CN" altLang="en-US" sz="2400" dirty="0"/>
              <a:t>升血细胞中所含血红蛋白克数，以</a:t>
            </a:r>
            <a:r>
              <a:rPr lang="en-US" altLang="zh-CN" sz="2400" dirty="0"/>
              <a:t>g/L</a:t>
            </a:r>
            <a:r>
              <a:rPr lang="zh-CN" altLang="en-US" sz="2400" dirty="0"/>
              <a:t>表示，计算公式如下：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en-US" altLang="zh-CN" sz="2400" dirty="0"/>
              <a:t>MCHC=</a:t>
            </a:r>
            <a:r>
              <a:rPr lang="zh-CN" altLang="en-US" sz="2400" dirty="0"/>
              <a:t>每升血液中血红蛋白克数</a:t>
            </a:r>
            <a:r>
              <a:rPr lang="en-US" altLang="zh-CN" sz="2400" dirty="0"/>
              <a:t>(g/L)/</a:t>
            </a:r>
            <a:r>
              <a:rPr lang="zh-CN" altLang="en-US" sz="2400" dirty="0"/>
              <a:t>每升血液中红细胞比积</a:t>
            </a:r>
            <a:r>
              <a:rPr lang="en-US" altLang="zh-CN" sz="2400" dirty="0"/>
              <a:t>(L/L)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3074327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10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、平均红细胞血红蛋白浓度（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MCHC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正常值：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en-US" altLang="zh-CN" sz="2400" dirty="0"/>
              <a:t>MCHC</a:t>
            </a:r>
            <a:r>
              <a:rPr lang="zh-CN" altLang="en-US" sz="2400" dirty="0"/>
              <a:t>：</a:t>
            </a:r>
            <a:r>
              <a:rPr lang="en-US" altLang="zh-CN" sz="2400" dirty="0"/>
              <a:t>32</a:t>
            </a:r>
            <a:r>
              <a:rPr lang="zh-CN" altLang="en-US" sz="2400" dirty="0"/>
              <a:t>～</a:t>
            </a:r>
            <a:r>
              <a:rPr lang="en-US" altLang="zh-CN" sz="2400" dirty="0"/>
              <a:t>36%</a:t>
            </a:r>
            <a:r>
              <a:rPr lang="zh-CN" altLang="en-US" sz="2400" dirty="0"/>
              <a:t>（</a:t>
            </a:r>
            <a:r>
              <a:rPr lang="en-US" altLang="zh-CN" sz="2400" dirty="0"/>
              <a:t>320</a:t>
            </a:r>
            <a:r>
              <a:rPr lang="zh-CN" altLang="en-US" sz="2400" dirty="0"/>
              <a:t>～</a:t>
            </a:r>
            <a:r>
              <a:rPr lang="en-US" altLang="zh-CN" sz="2400" dirty="0"/>
              <a:t>360g/L</a:t>
            </a:r>
            <a:r>
              <a:rPr lang="zh-CN" altLang="en-US" sz="2400" dirty="0"/>
              <a:t>）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en-US" altLang="zh-CN" sz="2400" dirty="0"/>
              <a:t>1</a:t>
            </a:r>
            <a:r>
              <a:rPr lang="zh-CN" altLang="en-US" sz="2400" dirty="0"/>
              <a:t>、升高：高色素性贫血，严重呕吐，频繁腹泻，真性红细胞增多症，慢性一氧化碳中毒，心力衰竭等。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en-US" altLang="zh-CN" sz="2400" dirty="0"/>
              <a:t>2</a:t>
            </a:r>
            <a:r>
              <a:rPr lang="zh-CN" altLang="en-US" sz="2400" dirty="0"/>
              <a:t>、降低：小细胞低色素性贫血。</a:t>
            </a:r>
          </a:p>
        </p:txBody>
      </p:sp>
    </p:spTree>
    <p:extLst>
      <p:ext uri="{BB962C8B-B14F-4D97-AF65-F5344CB8AC3E}">
        <p14:creationId xmlns:p14="http://schemas.microsoft.com/office/powerpoint/2010/main" val="90938720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11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、红细胞体积分布宽度（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RDW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红细胞体积分布宽度为反映红细胞体积大小异质性的参数，常以所测得红细胞体积大小的变异系数。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正常值：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＜</a:t>
            </a:r>
            <a:r>
              <a:rPr lang="en-US" altLang="zh-CN" sz="2400" dirty="0"/>
              <a:t>0.15</a:t>
            </a:r>
            <a:r>
              <a:rPr lang="zh-CN" altLang="en-US" sz="2400" dirty="0"/>
              <a:t>（＜</a:t>
            </a:r>
            <a:r>
              <a:rPr lang="en-US" altLang="zh-CN" sz="2400" dirty="0"/>
              <a:t>15</a:t>
            </a:r>
            <a:r>
              <a:rPr lang="zh-CN" altLang="en-US" sz="2400" dirty="0"/>
              <a:t>％），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RDW</a:t>
            </a:r>
            <a:r>
              <a:rPr lang="zh-CN" altLang="en-US" sz="2400" dirty="0"/>
              <a:t>－</a:t>
            </a:r>
            <a:r>
              <a:rPr lang="en-US" altLang="zh-CN" sz="2400" dirty="0"/>
              <a:t>CV 11.5</a:t>
            </a:r>
            <a:r>
              <a:rPr lang="zh-CN" altLang="en-US" sz="2400" dirty="0"/>
              <a:t>％～</a:t>
            </a:r>
            <a:r>
              <a:rPr lang="en-US" altLang="zh-CN" sz="2400" dirty="0"/>
              <a:t>14.5</a:t>
            </a:r>
            <a:r>
              <a:rPr lang="zh-CN" altLang="en-US" sz="2400" dirty="0"/>
              <a:t>％。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1</a:t>
            </a:r>
            <a:r>
              <a:rPr lang="zh-CN" altLang="en-US" sz="2400" dirty="0"/>
              <a:t>、红细胞体积分布宽度增大：见于缺铁性贫血，尤其是</a:t>
            </a:r>
            <a:r>
              <a:rPr lang="en-US" altLang="zh-CN" sz="2400" dirty="0"/>
              <a:t>MCV</a:t>
            </a:r>
            <a:r>
              <a:rPr lang="zh-CN" altLang="en-US" sz="2400" dirty="0"/>
              <a:t>尚处于参考值范围时红细胞体积分布宽度增大，更是早期缺铁性贫血的特征，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33467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11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、红细胞体积分布宽度（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RDW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79"/>
            <a:ext cx="11016343" cy="4846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/>
              <a:t>2</a:t>
            </a:r>
            <a:r>
              <a:rPr lang="zh-CN" altLang="en-US" sz="2400" dirty="0"/>
              <a:t>、缺血性贫血和轻型地中海性贫血均可见</a:t>
            </a:r>
            <a:r>
              <a:rPr lang="en-US" altLang="zh-CN" sz="2400" dirty="0"/>
              <a:t>MCV</a:t>
            </a:r>
            <a:r>
              <a:rPr lang="zh-CN" altLang="en-US" sz="2400" dirty="0"/>
              <a:t>下降，但前者红细胞体积分布宽度增大，而后者</a:t>
            </a:r>
            <a:r>
              <a:rPr lang="en-US" altLang="zh-CN" sz="2400" dirty="0"/>
              <a:t>RDW</a:t>
            </a:r>
            <a:r>
              <a:rPr lang="zh-CN" altLang="en-US" sz="2400" dirty="0"/>
              <a:t>正常，有助于鉴别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en-US" altLang="zh-CN" sz="2400" dirty="0"/>
              <a:t>3</a:t>
            </a:r>
            <a:r>
              <a:rPr lang="zh-CN" altLang="en-US" sz="2400" dirty="0"/>
              <a:t>、溶血性贫血和巨幼细胞性贫血，</a:t>
            </a:r>
            <a:r>
              <a:rPr lang="en-US" altLang="zh-CN" sz="2400" dirty="0"/>
              <a:t>MCV</a:t>
            </a:r>
            <a:r>
              <a:rPr lang="zh-CN" altLang="en-US" sz="2400" dirty="0"/>
              <a:t>及红细胞体积分布宽度均增大，而再生障碍性贫血</a:t>
            </a:r>
            <a:r>
              <a:rPr lang="en-US" altLang="zh-CN" sz="2400" dirty="0"/>
              <a:t>MCV</a:t>
            </a:r>
            <a:r>
              <a:rPr lang="zh-CN" altLang="en-US" sz="2400" dirty="0"/>
              <a:t>及红细胞体积分布宽度均无变化。</a:t>
            </a:r>
          </a:p>
        </p:txBody>
      </p:sp>
    </p:spTree>
    <p:extLst>
      <p:ext uri="{BB962C8B-B14F-4D97-AF65-F5344CB8AC3E}">
        <p14:creationId xmlns:p14="http://schemas.microsoft.com/office/powerpoint/2010/main" val="3420793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1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、红细胞计数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(RBC)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80"/>
            <a:ext cx="11016343" cy="48463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病理性增多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病理性水分丢失过多，导致血液浓缩：严重呕吐，腹泻，大面积出汗，大面积烧伤的病人，尿崩症等。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组织缺氧，代偿性增多：慢性肺源性心脏病，先天性心脏病，肺气肿及心力衰竭等 </a:t>
            </a:r>
            <a:r>
              <a:rPr lang="en-US" altLang="zh-CN" dirty="0"/>
              <a:t>— </a:t>
            </a:r>
            <a:r>
              <a:rPr lang="zh-CN" altLang="en-US" dirty="0"/>
              <a:t>组织缺氧，血液中促红细胞生成素增多而使红细胞和血红蛋白代偿性增加。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某些肿瘤 ：如肾癌，肾上腺肿瘤，肝细胞癌也可使促红细胞生成素呈非代偿性增加。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药物因素 ：如雄激素及其衍生物，肾上腺皮质激素类等可引起红细胞增多。</a:t>
            </a:r>
          </a:p>
        </p:txBody>
      </p:sp>
    </p:spTree>
    <p:extLst>
      <p:ext uri="{BB962C8B-B14F-4D97-AF65-F5344CB8AC3E}">
        <p14:creationId xmlns:p14="http://schemas.microsoft.com/office/powerpoint/2010/main" val="177958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1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、红细胞计数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(RBC)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80"/>
            <a:ext cx="11016343" cy="48463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病理性降低：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骨髓造血功能异常：如再生障碍性贫血、白血病等引起的贫血。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慢性疾病：如感染、炎症、恶性肿瘤、尿毒症、肝病等造成或伴发的贫血。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造血物质缺乏或利用障碍造成的贫血：如缺铁性贫血。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红细胞破坏过多造成的贫血：如溶血性贫血等。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急性失血：大手术后，慢性失血等都是造成红细胞和血红蛋白降低的因素。</a:t>
            </a:r>
          </a:p>
        </p:txBody>
      </p:sp>
    </p:spTree>
    <p:extLst>
      <p:ext uri="{BB962C8B-B14F-4D97-AF65-F5344CB8AC3E}">
        <p14:creationId xmlns:p14="http://schemas.microsoft.com/office/powerpoint/2010/main" val="2471394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2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、血红蛋白浓度（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Hb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80"/>
            <a:ext cx="11016343" cy="48463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血红蛋白浓度指单位体积</a:t>
            </a:r>
            <a:r>
              <a:rPr lang="en-US" altLang="zh-CN" sz="2400" dirty="0"/>
              <a:t>(L)</a:t>
            </a:r>
            <a:r>
              <a:rPr lang="zh-CN" altLang="en-US" sz="2400" dirty="0"/>
              <a:t>血液内所含的血红蛋白的量，血红蛋白又称血色素，是红细胞的主要组成部分，能与氧结合，运输氧和二氧化碳。血红蛋白是红细胞内的主要成分，病态下的 </a:t>
            </a:r>
            <a:r>
              <a:rPr lang="en-US" altLang="zh-CN" sz="2400" dirty="0"/>
              <a:t>RBC</a:t>
            </a:r>
            <a:r>
              <a:rPr lang="zh-CN" altLang="en-US" sz="2400" dirty="0"/>
              <a:t>和 </a:t>
            </a:r>
            <a:r>
              <a:rPr lang="en-US" altLang="zh-CN" sz="2400" dirty="0"/>
              <a:t>Hb</a:t>
            </a:r>
            <a:r>
              <a:rPr lang="zh-CN" altLang="en-US" sz="2400" dirty="0"/>
              <a:t>可出现分离。</a:t>
            </a:r>
          </a:p>
        </p:txBody>
      </p:sp>
    </p:spTree>
    <p:extLst>
      <p:ext uri="{BB962C8B-B14F-4D97-AF65-F5344CB8AC3E}">
        <p14:creationId xmlns:p14="http://schemas.microsoft.com/office/powerpoint/2010/main" val="518038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2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、血红蛋白浓度（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Hb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80"/>
            <a:ext cx="11016343" cy="48463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正常值：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男性 </a:t>
            </a:r>
            <a:r>
              <a:rPr lang="en-US" altLang="zh-CN" sz="2400" dirty="0"/>
              <a:t>120</a:t>
            </a:r>
            <a:r>
              <a:rPr lang="zh-CN" altLang="en-US" sz="2400" dirty="0"/>
              <a:t>～</a:t>
            </a:r>
            <a:r>
              <a:rPr lang="en-US" altLang="zh-CN" sz="2400" dirty="0"/>
              <a:t>160g</a:t>
            </a:r>
            <a:r>
              <a:rPr lang="zh-CN" altLang="en-US" sz="2400" dirty="0"/>
              <a:t>／</a:t>
            </a:r>
            <a:r>
              <a:rPr lang="en-US" altLang="zh-CN" sz="2400" dirty="0"/>
              <a:t>L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女性 </a:t>
            </a:r>
            <a:r>
              <a:rPr lang="en-US" altLang="zh-CN" sz="2400" dirty="0"/>
              <a:t>110</a:t>
            </a:r>
            <a:r>
              <a:rPr lang="zh-CN" altLang="en-US" sz="2400" dirty="0"/>
              <a:t>～</a:t>
            </a:r>
            <a:r>
              <a:rPr lang="en-US" altLang="zh-CN" sz="2400" dirty="0"/>
              <a:t>150g</a:t>
            </a:r>
            <a:r>
              <a:rPr lang="zh-CN" altLang="en-US" sz="2400" dirty="0"/>
              <a:t>／</a:t>
            </a:r>
            <a:r>
              <a:rPr lang="en-US" altLang="zh-CN" sz="2400" dirty="0"/>
              <a:t>L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新生儿 </a:t>
            </a:r>
            <a:r>
              <a:rPr lang="en-US" altLang="zh-CN" sz="2400" dirty="0"/>
              <a:t>170</a:t>
            </a:r>
            <a:r>
              <a:rPr lang="zh-CN" altLang="en-US" sz="2400" dirty="0"/>
              <a:t>～</a:t>
            </a:r>
            <a:r>
              <a:rPr lang="en-US" altLang="zh-CN" sz="2400" dirty="0"/>
              <a:t>200g</a:t>
            </a:r>
            <a:r>
              <a:rPr lang="zh-CN" altLang="en-US" sz="2400" dirty="0"/>
              <a:t>／</a:t>
            </a:r>
            <a:r>
              <a:rPr lang="en-US" altLang="zh-CN" sz="2400" dirty="0"/>
              <a:t>L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67269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64F7B-2878-3A0D-7972-896E4F1C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4" y="284176"/>
            <a:ext cx="10235885" cy="1508760"/>
          </a:xfrm>
        </p:spPr>
        <p:txBody>
          <a:bodyPr>
            <a:normAutofit/>
          </a:bodyPr>
          <a:lstStyle/>
          <a:p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2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、血红蛋白浓度（</a:t>
            </a:r>
            <a:r>
              <a:rPr lang="en-US" altLang="zh-CN" sz="4400" b="1" i="0" dirty="0">
                <a:solidFill>
                  <a:srgbClr val="FF0000"/>
                </a:solidFill>
                <a:effectLst/>
              </a:rPr>
              <a:t>Hb</a:t>
            </a:r>
            <a:r>
              <a:rPr lang="zh-CN" altLang="en-US" sz="4400" b="1" i="0" dirty="0">
                <a:solidFill>
                  <a:srgbClr val="FF0000"/>
                </a:solidFill>
                <a:effectLst/>
              </a:rPr>
              <a:t>）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5944D7-0933-164C-8445-B1C70C1A2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2011680"/>
            <a:ext cx="11016343" cy="484632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血红蛋白增高：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降低的临床意义基本和红细胞计数的临床意义相似，但血红蛋白能更好地反映贫血的程度。血红蛋白增多有以下情况：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(1) </a:t>
            </a:r>
            <a:r>
              <a:rPr lang="zh-CN" altLang="en-US" sz="2400" dirty="0"/>
              <a:t>生理性增多：见于高原居民，胎儿和新生儿，剧烈活动，恐惧，冷水浴等；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(2) </a:t>
            </a:r>
            <a:r>
              <a:rPr lang="zh-CN" altLang="en-US" sz="2400" dirty="0"/>
              <a:t>病理性增多：见于严重的先天性及后天性心肺疾患和血管畸形，如法洛四联症，发绀型先天性心脏病，阻塞性肺气肿，肺源性心脏病，肺动脉或肺静脉瘘及携氧能力低的异常血红蛋白病等；也见于某些肿瘤或肾脏疾病，如肾癌，肝细胞癌，肾胚胎瘤及肾盂积水，多囊肾等</a:t>
            </a:r>
          </a:p>
        </p:txBody>
      </p:sp>
    </p:spTree>
    <p:extLst>
      <p:ext uri="{BB962C8B-B14F-4D97-AF65-F5344CB8AC3E}">
        <p14:creationId xmlns:p14="http://schemas.microsoft.com/office/powerpoint/2010/main" val="12541400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带状">
  <a:themeElements>
    <a:clrScheme name="蓝色​​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带状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带状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带状</Template>
  <TotalTime>469</TotalTime>
  <Words>3110</Words>
  <Application>Microsoft Office PowerPoint</Application>
  <PresentationFormat>宽屏</PresentationFormat>
  <Paragraphs>248</Paragraphs>
  <Slides>44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44</vt:i4>
      </vt:variant>
    </vt:vector>
  </HeadingPairs>
  <TitlesOfParts>
    <vt:vector size="50" baseType="lpstr">
      <vt:lpstr>system-ui</vt:lpstr>
      <vt:lpstr>阿里巴巴普惠体 B</vt:lpstr>
      <vt:lpstr>阿里巴巴普惠体 M</vt:lpstr>
      <vt:lpstr>Corbel</vt:lpstr>
      <vt:lpstr>Wingdings</vt:lpstr>
      <vt:lpstr>带状</vt:lpstr>
      <vt:lpstr>最全血常规解读，不愁看不懂</vt:lpstr>
      <vt:lpstr>1、红细胞计数(RBC)</vt:lpstr>
      <vt:lpstr>1、红细胞计数(RBC)</vt:lpstr>
      <vt:lpstr>1、红细胞计数(RBC)</vt:lpstr>
      <vt:lpstr>1、红细胞计数(RBC)</vt:lpstr>
      <vt:lpstr>1、红细胞计数(RBC)</vt:lpstr>
      <vt:lpstr>2、血红蛋白浓度（Hb）</vt:lpstr>
      <vt:lpstr>2、血红蛋白浓度（Hb）</vt:lpstr>
      <vt:lpstr>2、血红蛋白浓度（Hb）</vt:lpstr>
      <vt:lpstr>2、血红蛋白浓度（Hb）</vt:lpstr>
      <vt:lpstr>2、血红蛋白浓度（Hb）</vt:lpstr>
      <vt:lpstr>2、血红蛋白浓度（Hb）</vt:lpstr>
      <vt:lpstr>2、血红蛋白浓度（Hb）</vt:lpstr>
      <vt:lpstr>2、血红蛋白浓度（Hb）</vt:lpstr>
      <vt:lpstr>3、白细胞计数（WBC）</vt:lpstr>
      <vt:lpstr>3、白细胞计数（WBC）</vt:lpstr>
      <vt:lpstr>4、白细胞分类计数</vt:lpstr>
      <vt:lpstr>4、白细胞分类计数</vt:lpstr>
      <vt:lpstr>4、白细胞分类计数</vt:lpstr>
      <vt:lpstr>4、白细胞分类计数</vt:lpstr>
      <vt:lpstr>4、白细胞分类计数</vt:lpstr>
      <vt:lpstr>4、白细胞分类计数</vt:lpstr>
      <vt:lpstr>5、血小板计数</vt:lpstr>
      <vt:lpstr>5、血小板计数</vt:lpstr>
      <vt:lpstr>5、血小板计数</vt:lpstr>
      <vt:lpstr>5、血小板计数</vt:lpstr>
      <vt:lpstr>5、血小板计数</vt:lpstr>
      <vt:lpstr>6、网织红细胞计数（RC）</vt:lpstr>
      <vt:lpstr>6、网织红细胞计数（RC）</vt:lpstr>
      <vt:lpstr>7、红细胞压积</vt:lpstr>
      <vt:lpstr>7、红细胞压积</vt:lpstr>
      <vt:lpstr>7、红细胞压积</vt:lpstr>
      <vt:lpstr>7、红细胞压积</vt:lpstr>
      <vt:lpstr>8、平均红细胞体积（MCV）</vt:lpstr>
      <vt:lpstr>8、平均红细胞体积（MCV）</vt:lpstr>
      <vt:lpstr>8、平均红细胞体积（MCV）</vt:lpstr>
      <vt:lpstr>8、平均红细胞体积（MCV）</vt:lpstr>
      <vt:lpstr>8、平均红细胞体积（MCV）</vt:lpstr>
      <vt:lpstr>9、平均红细胞血红蛋白（MCH）</vt:lpstr>
      <vt:lpstr>9、平均红细胞血红蛋白（MCH）</vt:lpstr>
      <vt:lpstr>10、平均红细胞血红蛋白浓度（MCHC）</vt:lpstr>
      <vt:lpstr>10、平均红细胞血红蛋白浓度（MCHC）</vt:lpstr>
      <vt:lpstr>11、红细胞体积分布宽度（RDW）</vt:lpstr>
      <vt:lpstr>11、红细胞体积分布宽度（RDW）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晨 李</dc:creator>
  <cp:lastModifiedBy>晨 李</cp:lastModifiedBy>
  <cp:revision>143</cp:revision>
  <dcterms:created xsi:type="dcterms:W3CDTF">2023-07-26T02:04:33Z</dcterms:created>
  <dcterms:modified xsi:type="dcterms:W3CDTF">2023-09-28T06:04:04Z</dcterms:modified>
</cp:coreProperties>
</file>