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6" r:id="rId3"/>
    <p:sldId id="366" r:id="rId4"/>
    <p:sldId id="367" r:id="rId5"/>
    <p:sldId id="368" r:id="rId6"/>
    <p:sldId id="369" r:id="rId7"/>
    <p:sldId id="370" r:id="rId8"/>
    <p:sldId id="371" r:id="rId9"/>
    <p:sldId id="35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59" d="100"/>
          <a:sy n="59" d="100"/>
        </p:scale>
        <p:origin x="868" y="1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4287260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97350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3737D68-3436-4DB4-AD39-5A62214D684F}" type="datetimeFigureOut">
              <a:rPr lang="zh-CN" altLang="en-US" smtClean="0"/>
              <a:t>2023/12/1</a:t>
            </a:fld>
            <a:endParaRPr lang="zh-CN" altLang="en-US"/>
          </a:p>
        </p:txBody>
      </p:sp>
      <p:sp>
        <p:nvSpPr>
          <p:cNvPr id="5" name="Footer Placeholder 4"/>
          <p:cNvSpPr>
            <a:spLocks noGrp="1"/>
          </p:cNvSpPr>
          <p:nvPr>
            <p:ph type="ftr" sz="quarter" idx="11"/>
          </p:nvPr>
        </p:nvSpPr>
        <p:spPr>
          <a:xfrm>
            <a:off x="3776135" y="6422854"/>
            <a:ext cx="4279669" cy="365125"/>
          </a:xfrm>
        </p:spPr>
        <p:txBody>
          <a:bodyPr/>
          <a:lstStyle/>
          <a:p>
            <a:endParaRPr lang="zh-CN" altLang="en-US"/>
          </a:p>
        </p:txBody>
      </p:sp>
      <p:sp>
        <p:nvSpPr>
          <p:cNvPr id="6" name="Slide Number Placeholder 5"/>
          <p:cNvSpPr>
            <a:spLocks noGrp="1"/>
          </p:cNvSpPr>
          <p:nvPr>
            <p:ph type="sldNum" sz="quarter" idx="12"/>
          </p:nvPr>
        </p:nvSpPr>
        <p:spPr>
          <a:xfrm>
            <a:off x="8073048" y="6422854"/>
            <a:ext cx="879759" cy="365125"/>
          </a:xfrm>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148498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1pPr>
            <a:lvl2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2pPr>
            <a:lvl3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3pPr>
            <a:lvl4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4pPr>
            <a:lvl5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7435229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solidFill>
                  <a:schemeClr val="tx2"/>
                </a:solidFill>
              </a:defRPr>
            </a:lvl1pPr>
          </a:lstStyle>
          <a:p>
            <a:fld id="{33737D68-3436-4DB4-AD39-5A62214D684F}" type="datetimeFigureOut">
              <a:rPr lang="zh-CN" altLang="en-US" smtClean="0"/>
              <a:t>2023/12/1</a:t>
            </a:fld>
            <a:endParaRPr lang="zh-CN"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zh-CN"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425202379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92935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9570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7940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996437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55528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753699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33737D68-3436-4DB4-AD39-5A62214D684F}" type="datetimeFigureOut">
              <a:rPr lang="zh-CN" altLang="en-US" smtClean="0"/>
              <a:t>2023/12/1</a:t>
            </a:fld>
            <a:endParaRPr lang="zh-CN"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zh-CN"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03530698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54E3D5-7103-B069-6C77-2F3E4D518A46}"/>
              </a:ext>
            </a:extLst>
          </p:cNvPr>
          <p:cNvSpPr>
            <a:spLocks noGrp="1"/>
          </p:cNvSpPr>
          <p:nvPr>
            <p:ph type="ctrTitle"/>
          </p:nvPr>
        </p:nvSpPr>
        <p:spPr/>
        <p:txBody>
          <a:bodyPr>
            <a:normAutofit/>
          </a:bodyPr>
          <a:lstStyle/>
          <a:p>
            <a:pPr>
              <a:lnSpc>
                <a:spcPct val="100000"/>
              </a:lnSpc>
            </a:pPr>
            <a:r>
              <a:rPr lang="zh-CN" altLang="en-US" dirty="0"/>
              <a:t>体格检查常用的</a:t>
            </a:r>
            <a:r>
              <a:rPr lang="zh-CN" altLang="en-US" dirty="0">
                <a:solidFill>
                  <a:srgbClr val="FF0000"/>
                </a:solidFill>
              </a:rPr>
              <a:t>体表标志</a:t>
            </a:r>
            <a:r>
              <a:rPr lang="zh-CN" altLang="en-US" dirty="0"/>
              <a:t>汇总</a:t>
            </a:r>
          </a:p>
        </p:txBody>
      </p:sp>
      <p:sp>
        <p:nvSpPr>
          <p:cNvPr id="3" name="副标题 2">
            <a:extLst>
              <a:ext uri="{FF2B5EF4-FFF2-40B4-BE49-F238E27FC236}">
                <a16:creationId xmlns:a16="http://schemas.microsoft.com/office/drawing/2014/main" id="{59D2D713-3916-D757-F1DF-2EA4C41A005D}"/>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05216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一、穿刺标志</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fontScale="92500" lnSpcReduction="20000"/>
          </a:bodyPr>
          <a:lstStyle/>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穿刺抽取骨髓：髂骨、胸骨和椎骨（此处红骨髓终生保存）</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腰椎穿刺时依次经过：棘上韧带、棘间韧带和黄韧带（相临两个椎骨之间）</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两侧髂嵴的最高点的连线平对第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腰椎的棘突是腰椎穿刺时确定穿刺部位的标志</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临床常在第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4—5</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肋间隙的胸骨左缘进行心内注射不会损伤肺和胸膜</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当膀胱充盈时沿耻骨联合上缘进行膀胱穿刺</a:t>
            </a:r>
          </a:p>
        </p:txBody>
      </p:sp>
    </p:spTree>
    <p:extLst>
      <p:ext uri="{BB962C8B-B14F-4D97-AF65-F5344CB8AC3E}">
        <p14:creationId xmlns:p14="http://schemas.microsoft.com/office/powerpoint/2010/main" val="209297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dirty="0">
                <a:solidFill>
                  <a:srgbClr val="D92142"/>
                </a:solidFill>
                <a:latin typeface="system-ui"/>
              </a:rPr>
              <a:t>二</a:t>
            </a:r>
            <a:r>
              <a:rPr lang="zh-CN" altLang="en-US" b="1" i="0" dirty="0">
                <a:solidFill>
                  <a:srgbClr val="D92142"/>
                </a:solidFill>
                <a:effectLst/>
                <a:latin typeface="system-ui"/>
              </a:rPr>
              <a:t>、体表标志</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fontScale="77500" lnSpcReduction="20000"/>
          </a:bodyPr>
          <a:lstStyle/>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、计数椎骨序数的重要标志：第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颈椎</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、棘突排列的特征：第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颈椎的棘突水平方向伸向后方且明显高出其他颈椎的棘突。胸椎的棘突斜向后下方呈叠瓦状排列较紧密，腰椎的棘突水平向后伸出，棘突间的距离也较大；</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、胸骨角与第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肋平对，常作计数肋序数的标志</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、枕骨大孔的后上方的粗糙隆起部称枕外隆凸可在体表触及，是重要的体表标志；</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、乳突也是一个重要的骨性标志</a:t>
            </a:r>
          </a:p>
        </p:txBody>
      </p:sp>
    </p:spTree>
    <p:extLst>
      <p:ext uri="{BB962C8B-B14F-4D97-AF65-F5344CB8AC3E}">
        <p14:creationId xmlns:p14="http://schemas.microsoft.com/office/powerpoint/2010/main" val="4102051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dirty="0">
                <a:solidFill>
                  <a:srgbClr val="D92142"/>
                </a:solidFill>
                <a:latin typeface="system-ui"/>
              </a:rPr>
              <a:t>二</a:t>
            </a:r>
            <a:r>
              <a:rPr lang="zh-CN" altLang="en-US" b="1" i="0" dirty="0">
                <a:solidFill>
                  <a:srgbClr val="D92142"/>
                </a:solidFill>
                <a:effectLst/>
                <a:latin typeface="system-ui"/>
              </a:rPr>
              <a:t>、体表标志</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fontScale="77500" lnSpcReduction="20000"/>
          </a:bodyPr>
          <a:lstStyle/>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、肩胛骨的上角和下角分别平对第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肋和第</a:t>
            </a: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肋，均可在体表触及，常作为背部计数肋和肋间隙的标志；</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、髂嵴、髂前上棘、髂后上棘、髂结节、耻骨结节和坐骨结节都可在体表摸到，是重要的体表标志；</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、喉结上方两板相互分开形成甲状软骨上切迹，临床常以此作为颈前正中线的标志；</a:t>
            </a:r>
          </a:p>
          <a:p>
            <a:pPr marL="0" indent="0">
              <a:lnSpc>
                <a:spcPct val="200000"/>
              </a:lnSpc>
              <a:buNone/>
            </a:pPr>
            <a:r>
              <a:rPr lang="en-US" altLang="zh-CN"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9</a:t>
            </a:r>
            <a:r>
              <a:rPr lang="zh-CN" altLang="en-US" sz="28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、环状软骨位于甲状软骨的下方，下与气管相连，与第六颈椎平对其前部可被触及是重要的体表标志；</a:t>
            </a:r>
          </a:p>
        </p:txBody>
      </p:sp>
    </p:spTree>
    <p:extLst>
      <p:ext uri="{BB962C8B-B14F-4D97-AF65-F5344CB8AC3E}">
        <p14:creationId xmlns:p14="http://schemas.microsoft.com/office/powerpoint/2010/main" val="3485666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dirty="0">
                <a:solidFill>
                  <a:srgbClr val="D92142"/>
                </a:solidFill>
                <a:latin typeface="system-ui"/>
              </a:rPr>
              <a:t>三、注射部位</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、三角肌的外上三分之一部肌质丰富且无重要的血管神经经过是临床常选用的肌内注射部位；</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、臀大肌位置表浅，肌质厚实，其外上部无重要的血管和神经，为肌内注射的常选部位；</a:t>
            </a:r>
          </a:p>
        </p:txBody>
      </p:sp>
    </p:spTree>
    <p:extLst>
      <p:ext uri="{BB962C8B-B14F-4D97-AF65-F5344CB8AC3E}">
        <p14:creationId xmlns:p14="http://schemas.microsoft.com/office/powerpoint/2010/main" val="3647394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dirty="0">
                <a:solidFill>
                  <a:srgbClr val="D92142"/>
                </a:solidFill>
                <a:latin typeface="system-ui"/>
              </a:rPr>
              <a:t>四、手术部位、标志</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fontScale="92500" lnSpcReduction="20000"/>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、上下牙咬合时口腔前庭与固有口腔仍可经最后磨牙后方的间隙相通，借此间隙可作急救灌药等；</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、十二指肠悬肌在手术时可作为确认空肠始端的标志；</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、结肠带</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三条</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、结肠袋、肠脂垂三种结构为肉眼区别结肠和小肠的重要依据；</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、急性阑尾炎时麦氏点</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体表投影：约在脐与右髂前上棘连线的中外是三分之一交点处</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有压痛；</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、胆囊炎时，胆囊底</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体表投影：在右锁骨中线与右肋弓交点处的稍下方有明显压痛；</a:t>
            </a:r>
          </a:p>
        </p:txBody>
      </p:sp>
    </p:spTree>
    <p:extLst>
      <p:ext uri="{BB962C8B-B14F-4D97-AF65-F5344CB8AC3E}">
        <p14:creationId xmlns:p14="http://schemas.microsoft.com/office/powerpoint/2010/main" val="1675264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dirty="0">
                <a:solidFill>
                  <a:srgbClr val="D92142"/>
                </a:solidFill>
                <a:latin typeface="system-ui"/>
              </a:rPr>
              <a:t>四、手术部位、标志</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fontScale="85000" lnSpcReduction="10000"/>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、手术时寻找阑尾的标志：盲肠的三条结肠带恰在阑尾根部汇合，据此寻找阑尾；</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、临床做气管切开时，常选取第</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或第</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气管软骨沿中线切开；</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、每个肺段从结构和功能来看均可视为一个独立性的单位，依此为据，临床医生可作为病变的定位诊断和肺段切除；</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9</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、当肾某些疾病时，触诊或叩击肾区常有压痛；</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、输卵管伞是手术时识别输卵管的标志；</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、产科常在子宫下段实施剖腹取胎术；</a:t>
            </a:r>
          </a:p>
        </p:txBody>
      </p:sp>
    </p:spTree>
    <p:extLst>
      <p:ext uri="{BB962C8B-B14F-4D97-AF65-F5344CB8AC3E}">
        <p14:creationId xmlns:p14="http://schemas.microsoft.com/office/powerpoint/2010/main" val="2040341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dirty="0">
                <a:solidFill>
                  <a:srgbClr val="D92142"/>
                </a:solidFill>
                <a:latin typeface="system-ui"/>
              </a:rPr>
              <a:t>五、心脏的体表投影</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7" y="1792936"/>
            <a:ext cx="11364686" cy="5065064"/>
          </a:xfrm>
        </p:spPr>
        <p:txBody>
          <a:bodyPr>
            <a:norm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、左侧第</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肋软骨下缘距胸骨左缘</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1.2cm</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处；</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、右侧第</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肋软骨上缘距离胸骨右缘</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1cm</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处；</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、右侧第</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肋关节处；</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、左侧第</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肋间隙距前正中线</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7—9cm</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处；</a:t>
            </a:r>
          </a:p>
        </p:txBody>
      </p:sp>
    </p:spTree>
    <p:extLst>
      <p:ext uri="{BB962C8B-B14F-4D97-AF65-F5344CB8AC3E}">
        <p14:creationId xmlns:p14="http://schemas.microsoft.com/office/powerpoint/2010/main" val="3640654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六、胸部的标志线</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413656" y="1792935"/>
            <a:ext cx="11778343" cy="5195693"/>
          </a:xfrm>
        </p:spPr>
        <p:txBody>
          <a:bodyPr>
            <a:noAutofit/>
          </a:bodyPr>
          <a:lstStyle/>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、前正中线：沿人体前面正中所作的垂线；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、胸骨线</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：通过胸骨外侧缘最宽处的垂线；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、锁骨中线：通过锁骨中线的垂线；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、腋前线：通过腋前襞的垂线；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、腋后线：通过腋后襞的垂线；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、腋中线：通过腋前、后线之间中点的垂线；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、肩胛线：通过肩胛下角的垂线。</a:t>
            </a:r>
          </a:p>
          <a:p>
            <a:pPr marL="0" indent="0">
              <a:lnSpc>
                <a:spcPct val="125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、后正中线：沿人体后面正中所做的垂线。</a:t>
            </a:r>
          </a:p>
        </p:txBody>
      </p:sp>
    </p:spTree>
    <p:extLst>
      <p:ext uri="{BB962C8B-B14F-4D97-AF65-F5344CB8AC3E}">
        <p14:creationId xmlns:p14="http://schemas.microsoft.com/office/powerpoint/2010/main" val="914067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带状">
  <a:themeElements>
    <a:clrScheme name="蓝色​​">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带状">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带状">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带状</Template>
  <TotalTime>153</TotalTime>
  <Words>810</Words>
  <Application>Microsoft Office PowerPoint</Application>
  <PresentationFormat>宽屏</PresentationFormat>
  <Paragraphs>48</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system-ui</vt:lpstr>
      <vt:lpstr>阿里巴巴普惠体 B</vt:lpstr>
      <vt:lpstr>阿里巴巴普惠体 M</vt:lpstr>
      <vt:lpstr>Corbel</vt:lpstr>
      <vt:lpstr>Wingdings</vt:lpstr>
      <vt:lpstr>带状</vt:lpstr>
      <vt:lpstr>体格检查常用的体表标志汇总</vt:lpstr>
      <vt:lpstr>一、穿刺标志</vt:lpstr>
      <vt:lpstr>二、体表标志</vt:lpstr>
      <vt:lpstr>二、体表标志</vt:lpstr>
      <vt:lpstr>三、注射部位</vt:lpstr>
      <vt:lpstr>四、手术部位、标志</vt:lpstr>
      <vt:lpstr>四、手术部位、标志</vt:lpstr>
      <vt:lpstr>五、心脏的体表投影</vt:lpstr>
      <vt:lpstr>六、胸部的标志线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晨 李</dc:creator>
  <cp:lastModifiedBy>晨 李</cp:lastModifiedBy>
  <cp:revision>98</cp:revision>
  <dcterms:created xsi:type="dcterms:W3CDTF">2023-07-26T02:04:33Z</dcterms:created>
  <dcterms:modified xsi:type="dcterms:W3CDTF">2023-12-01T03:22:35Z</dcterms:modified>
</cp:coreProperties>
</file>