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65" r:id="rId4"/>
    <p:sldId id="258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9" d="100"/>
          <a:sy n="59" d="100"/>
        </p:scale>
        <p:origin x="86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C475-FF1C-4722-BBB9-BD0C58F24EB0}" type="datetimeFigureOut">
              <a:rPr lang="zh-CN" altLang="en-US" smtClean="0"/>
              <a:t>2023/8/1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8D393-6823-4405-9946-AFA3DD3F15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515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C475-FF1C-4722-BBB9-BD0C58F24EB0}" type="datetimeFigureOut">
              <a:rPr lang="zh-CN" altLang="en-US" smtClean="0"/>
              <a:t>2023/8/1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8D393-6823-4405-9946-AFA3DD3F15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42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EA15C475-FF1C-4722-BBB9-BD0C58F24EB0}" type="datetimeFigureOut">
              <a:rPr lang="zh-CN" altLang="en-US" smtClean="0"/>
              <a:t>2023/8/1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D2F8D393-6823-4405-9946-AFA3DD3F15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3002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C475-FF1C-4722-BBB9-BD0C58F24EB0}" type="datetimeFigureOut">
              <a:rPr lang="zh-CN" altLang="en-US" smtClean="0"/>
              <a:t>2023/8/1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8D393-6823-4405-9946-AFA3DD3F15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14293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15C475-FF1C-4722-BBB9-BD0C58F24EB0}" type="datetimeFigureOut">
              <a:rPr lang="zh-CN" altLang="en-US" smtClean="0"/>
              <a:t>2023/8/1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2F8D393-6823-4405-9946-AFA3DD3F15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8745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C475-FF1C-4722-BBB9-BD0C58F24EB0}" type="datetimeFigureOut">
              <a:rPr lang="zh-CN" altLang="en-US" smtClean="0"/>
              <a:t>2023/8/1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8D393-6823-4405-9946-AFA3DD3F15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6893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C475-FF1C-4722-BBB9-BD0C58F24EB0}" type="datetimeFigureOut">
              <a:rPr lang="zh-CN" altLang="en-US" smtClean="0"/>
              <a:t>2023/8/1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8D393-6823-4405-9946-AFA3DD3F15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0228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C475-FF1C-4722-BBB9-BD0C58F24EB0}" type="datetimeFigureOut">
              <a:rPr lang="zh-CN" altLang="en-US" smtClean="0"/>
              <a:t>2023/8/1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8D393-6823-4405-9946-AFA3DD3F15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589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C475-FF1C-4722-BBB9-BD0C58F24EB0}" type="datetimeFigureOut">
              <a:rPr lang="zh-CN" altLang="en-US" smtClean="0"/>
              <a:t>2023/8/1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8D393-6823-4405-9946-AFA3DD3F15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7480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C475-FF1C-4722-BBB9-BD0C58F24EB0}" type="datetimeFigureOut">
              <a:rPr lang="zh-CN" altLang="en-US" smtClean="0"/>
              <a:t>2023/8/1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8D393-6823-4405-9946-AFA3DD3F15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0377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C475-FF1C-4722-BBB9-BD0C58F24EB0}" type="datetimeFigureOut">
              <a:rPr lang="zh-CN" altLang="en-US" smtClean="0"/>
              <a:t>2023/8/1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8D393-6823-4405-9946-AFA3DD3F15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4078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EA15C475-FF1C-4722-BBB9-BD0C58F24EB0}" type="datetimeFigureOut">
              <a:rPr lang="zh-CN" altLang="en-US" smtClean="0"/>
              <a:t>2023/8/1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D2F8D393-6823-4405-9946-AFA3DD3F15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13831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B9A377A-E25B-5E61-9E16-16055B90C1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输液反应抢救大全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924F289-3061-3875-07E8-B181F7886F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5291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477AC7-9A9E-438F-86C3-52DBD6EB6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C00000"/>
                </a:solidFill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※</a:t>
            </a:r>
            <a:r>
              <a:rPr lang="zh-CN" altLang="en-US" b="1" i="0" dirty="0">
                <a:solidFill>
                  <a:srgbClr val="C00000"/>
                </a:solidFill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过敏性休克</a:t>
            </a:r>
            <a:endParaRPr lang="zh-CN" altLang="en-US" b="1" dirty="0">
              <a:solidFill>
                <a:srgbClr val="C00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5A709E4-AD21-3BCD-B97A-2921E3B97E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4" y="2011680"/>
            <a:ext cx="11321142" cy="484632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临床诊断：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1. 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有过敏接触史；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2. 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表现胸闷、喉头堵塞感、继而呼吸困难、紫绀、濒死感，严重者可咳出粉红色泡沫样痰；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3. 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常有剧烈的肠绞痛，恶心、呕吐、或腹泻；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4. 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意识障碍，四肢麻木、抽搐、失语、大小便失禁、脉细弱、血压下降。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抢救要点：抢救需要迅速、及时、就地抢救。</a:t>
            </a:r>
            <a:endParaRPr lang="zh-CN" altLang="en-US" sz="2400" b="1" dirty="0">
              <a:latin typeface="阿里巴巴普惠体 M" panose="00020600040101010101" pitchFamily="18" charset="-122"/>
              <a:ea typeface="阿里巴巴普惠体 M" panose="00020600040101010101" pitchFamily="18" charset="-122"/>
              <a:cs typeface="阿里巴巴普惠体 M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59288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477AC7-9A9E-438F-86C3-52DBD6EB6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C00000"/>
                </a:solidFill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※</a:t>
            </a:r>
            <a:r>
              <a:rPr lang="zh-CN" altLang="en-US" b="1" i="0" dirty="0">
                <a:solidFill>
                  <a:srgbClr val="C00000"/>
                </a:solidFill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过敏性休克</a:t>
            </a:r>
            <a:endParaRPr lang="zh-CN" altLang="en-US" b="1" dirty="0">
              <a:solidFill>
                <a:srgbClr val="C00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5A709E4-AD21-3BCD-B97A-2921E3B97E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4" y="2011680"/>
            <a:ext cx="11321142" cy="484632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zh-CN" altLang="en-US" sz="2400" b="1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抢救措施：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1. 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除去过敏原，如静脉用药，换掉输液器和管道，不要拔针，接上生理盐水快速滴入。置患者于平卧位、给氧。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2. 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首选肾上腺素，</a:t>
            </a: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0.1%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肾上腺素</a:t>
            </a: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0.25~0.5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毫升肌注或皮下注射，可视病情</a:t>
            </a: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20-30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分钟重复使用。肾上腺素是首选药物，但不能应用心肺复苏的剂量（如</a:t>
            </a: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1mg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静脉 注射）来抢救过敏性休克，因为心肺复苏是骤停心律，而过敏反应是有灌注。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3. 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静脉快速注入肾上腺皮质激素：地塞米松</a:t>
            </a: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10~20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毫克加</a:t>
            </a: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5%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葡萄糖</a:t>
            </a: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100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毫升（静滴）。</a:t>
            </a:r>
            <a:endParaRPr lang="zh-CN" altLang="en-US" sz="2400" b="1" dirty="0">
              <a:latin typeface="阿里巴巴普惠体 M" panose="00020600040101010101" pitchFamily="18" charset="-122"/>
              <a:ea typeface="阿里巴巴普惠体 M" panose="00020600040101010101" pitchFamily="18" charset="-122"/>
              <a:cs typeface="阿里巴巴普惠体 M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29274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477AC7-9A9E-438F-86C3-52DBD6EB6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C00000"/>
                </a:solidFill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※</a:t>
            </a:r>
            <a:r>
              <a:rPr lang="zh-CN" altLang="en-US" b="1" i="0" dirty="0">
                <a:solidFill>
                  <a:srgbClr val="C00000"/>
                </a:solidFill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过敏性休克</a:t>
            </a:r>
            <a:endParaRPr lang="zh-CN" altLang="en-US" b="1" dirty="0">
              <a:solidFill>
                <a:srgbClr val="C00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5A709E4-AD21-3BCD-B97A-2921E3B97E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4" y="2011680"/>
            <a:ext cx="11321142" cy="484632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zh-CN" altLang="en-US" sz="2400" b="1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抢救措施：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4. 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吸氧或高压给氧。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5. 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扩容：平衡液：</a:t>
            </a: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500~1000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毫升静滴，必要时使用升压药。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6. 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给予钙剂及抗组胺药物：</a:t>
            </a: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10%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葡萄糖酸钙</a:t>
            </a: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20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毫升，静脉缓注。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7. 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平喘 ：氨茶碱</a:t>
            </a: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0.25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克加</a:t>
            </a: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50%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糖</a:t>
            </a: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40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毫升静脉缓注；呼吸抑制可以用呼吸兴奋剂。</a:t>
            </a:r>
            <a:endParaRPr lang="zh-CN" altLang="en-US" sz="2400" b="1" dirty="0">
              <a:latin typeface="阿里巴巴普惠体 M" panose="00020600040101010101" pitchFamily="18" charset="-122"/>
              <a:ea typeface="阿里巴巴普惠体 M" panose="00020600040101010101" pitchFamily="18" charset="-122"/>
              <a:cs typeface="阿里巴巴普惠体 M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716819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477AC7-9A9E-438F-86C3-52DBD6EB6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C00000"/>
                </a:solidFill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※</a:t>
            </a:r>
            <a:r>
              <a:rPr lang="zh-CN" altLang="en-US" b="1" i="0" dirty="0">
                <a:solidFill>
                  <a:srgbClr val="C00000"/>
                </a:solidFill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过敏性休克</a:t>
            </a:r>
            <a:endParaRPr lang="zh-CN" altLang="en-US" b="1" dirty="0">
              <a:solidFill>
                <a:srgbClr val="C00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5A709E4-AD21-3BCD-B97A-2921E3B97E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4" y="2011680"/>
            <a:ext cx="11321142" cy="484632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zh-CN" altLang="en-US" sz="2400" b="1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抢救措施：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8. 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心脏骤停需要马上进行胸外心脏按压。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另外，还要提醒各位，在患者进行输液过程中要经常巡视，随时注意观察其状态，如有可疑反应症状应立即暂停或更换液体，严密观察并及时采取必要的相应措施，才能确保病人的安全。</a:t>
            </a:r>
            <a:endParaRPr lang="zh-CN" altLang="en-US" sz="2400" b="1" dirty="0">
              <a:latin typeface="阿里巴巴普惠体 M" panose="00020600040101010101" pitchFamily="18" charset="-122"/>
              <a:ea typeface="阿里巴巴普惠体 M" panose="00020600040101010101" pitchFamily="18" charset="-122"/>
              <a:cs typeface="阿里巴巴普惠体 M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76787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477AC7-9A9E-438F-86C3-52DBD6EB6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C00000"/>
                </a:solidFill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一、药物热原反应</a:t>
            </a:r>
            <a:endParaRPr lang="zh-CN" altLang="en-US" b="1" dirty="0">
              <a:solidFill>
                <a:srgbClr val="C00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5A709E4-AD21-3BCD-B97A-2921E3B97E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4" y="2011680"/>
            <a:ext cx="11321142" cy="420624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药品生产本身带有或输液器材、输液操作不当都可引入致热原，主要是细菌的内毒素，当超过限度，往往可出现发热反应。</a:t>
            </a:r>
            <a:endParaRPr lang="en-US" altLang="zh-CN" sz="2400" b="0" i="0" dirty="0">
              <a:effectLst/>
              <a:latin typeface="阿里巴巴普惠体 M" panose="00020600040101010101" pitchFamily="18" charset="-122"/>
              <a:ea typeface="阿里巴巴普惠体 M" panose="00020600040101010101" pitchFamily="18" charset="-122"/>
              <a:cs typeface="阿里巴巴普惠体 M" panose="00020600040101010101" pitchFamily="18" charset="-122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zh-CN" altLang="en-US" sz="2400" b="0" i="0" dirty="0">
              <a:effectLst/>
              <a:latin typeface="阿里巴巴普惠体 M" panose="00020600040101010101" pitchFamily="18" charset="-122"/>
              <a:ea typeface="阿里巴巴普惠体 M" panose="00020600040101010101" pitchFamily="18" charset="-122"/>
              <a:cs typeface="阿里巴巴普惠体 M" panose="00020600040101010101" pitchFamily="18" charset="-122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en-US" sz="2400" b="1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临床表现：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en-US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发冷、寒战、面部和四肢发绀，继而发热，体温可达</a:t>
            </a:r>
            <a:r>
              <a:rPr lang="en-US" altLang="zh-CN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40℃</a:t>
            </a:r>
            <a:r>
              <a:rPr lang="zh-CN" altLang="en-US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左右；可伴恶心、呕吐、头痛、头昏、烦躁不安，老年人还可能出现心衰、死亡等。</a:t>
            </a:r>
            <a:endParaRPr lang="zh-CN" altLang="en-US" sz="2400" dirty="0">
              <a:latin typeface="阿里巴巴普惠体 M" panose="00020600040101010101" pitchFamily="18" charset="-122"/>
              <a:ea typeface="阿里巴巴普惠体 M" panose="00020600040101010101" pitchFamily="18" charset="-122"/>
              <a:cs typeface="阿里巴巴普惠体 M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75207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477AC7-9A9E-438F-86C3-52DBD6EB6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C00000"/>
                </a:solidFill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一、药物热原反应</a:t>
            </a:r>
            <a:endParaRPr lang="zh-CN" altLang="en-US" b="1" dirty="0">
              <a:solidFill>
                <a:srgbClr val="C00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5A709E4-AD21-3BCD-B97A-2921E3B97E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4" y="2011680"/>
            <a:ext cx="11321142" cy="420624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sz="2400" b="1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抢救原则：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1. </a:t>
            </a:r>
            <a:r>
              <a:rPr lang="zh-CN" altLang="en-US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停止输液，更换输液器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2. </a:t>
            </a:r>
            <a:r>
              <a:rPr lang="zh-CN" altLang="en-US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适当补液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3. </a:t>
            </a:r>
            <a:r>
              <a:rPr lang="zh-CN" altLang="en-US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降温：物理降温，药物降温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4. </a:t>
            </a:r>
            <a:r>
              <a:rPr lang="zh-CN" altLang="en-US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立即注射非那根（</a:t>
            </a:r>
            <a:r>
              <a:rPr lang="en-US" altLang="zh-CN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25</a:t>
            </a:r>
            <a:r>
              <a:rPr lang="zh-CN" altLang="en-US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～</a:t>
            </a:r>
            <a:r>
              <a:rPr lang="en-US" altLang="zh-CN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50 mg</a:t>
            </a:r>
            <a:r>
              <a:rPr lang="zh-CN" altLang="en-US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）或其他抗过敏药物，留观病人待退热至</a:t>
            </a:r>
            <a:r>
              <a:rPr lang="en-US" altLang="zh-CN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38℃</a:t>
            </a:r>
            <a:r>
              <a:rPr lang="zh-CN" altLang="en-US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以下，并无其他不适才可离开。如发生休克时，按过敏性休克抢救流程进行抢救。</a:t>
            </a:r>
            <a:endParaRPr lang="zh-CN" altLang="en-US" sz="2400" dirty="0">
              <a:latin typeface="阿里巴巴普惠体 M" panose="00020600040101010101" pitchFamily="18" charset="-122"/>
              <a:ea typeface="阿里巴巴普惠体 M" panose="00020600040101010101" pitchFamily="18" charset="-122"/>
              <a:cs typeface="阿里巴巴普惠体 M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0141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477AC7-9A9E-438F-86C3-52DBD6EB6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C00000"/>
                </a:solidFill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二、静脉炎</a:t>
            </a:r>
            <a:endParaRPr lang="zh-CN" altLang="en-US" b="1" dirty="0">
              <a:solidFill>
                <a:srgbClr val="C00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5A709E4-AD21-3BCD-B97A-2921E3B97E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4" y="2011680"/>
            <a:ext cx="11321142" cy="484632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zh-CN" altLang="en-US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对于有刺激性的药物，如果药物的浓度、酸碱度、渗透压过高，输液速度过快等，药液对血管会产生刺激，局部出现炎症反应。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zh-CN" altLang="en-US" sz="2400" b="0" i="0" dirty="0">
              <a:effectLst/>
              <a:latin typeface="阿里巴巴普惠体 M" panose="00020600040101010101" pitchFamily="18" charset="-122"/>
              <a:ea typeface="阿里巴巴普惠体 M" panose="00020600040101010101" pitchFamily="18" charset="-122"/>
              <a:cs typeface="阿里巴巴普惠体 M" panose="00020600040101010101" pitchFamily="18" charset="-122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zh-CN" altLang="en-US" sz="2400" b="1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临床表现：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zh-CN" altLang="en-US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局部发红、肿胀、灼热、疼痛，可有全身症状如畏寒、发热等，沿静脉走向可发现条索状的红线。</a:t>
            </a:r>
            <a:endParaRPr lang="zh-CN" altLang="en-US" sz="2400" b="1" dirty="0">
              <a:latin typeface="阿里巴巴普惠体 M" panose="00020600040101010101" pitchFamily="18" charset="-122"/>
              <a:ea typeface="阿里巴巴普惠体 M" panose="00020600040101010101" pitchFamily="18" charset="-122"/>
              <a:cs typeface="阿里巴巴普惠体 M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40159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477AC7-9A9E-438F-86C3-52DBD6EB6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C00000"/>
                </a:solidFill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二、静脉炎</a:t>
            </a:r>
            <a:endParaRPr lang="zh-CN" altLang="en-US" b="1" dirty="0">
              <a:solidFill>
                <a:srgbClr val="C00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5A709E4-AD21-3BCD-B97A-2921E3B97E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4" y="2011680"/>
            <a:ext cx="11321142" cy="484632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zh-CN" altLang="en-US" sz="2400" b="1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抢救原则：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altLang="zh-CN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1. </a:t>
            </a:r>
            <a:r>
              <a:rPr lang="zh-CN" altLang="en-US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减慢、停止输液，更换注射部位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altLang="zh-CN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2. </a:t>
            </a:r>
            <a:r>
              <a:rPr lang="zh-CN" altLang="en-US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抬高患肢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altLang="zh-CN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3. </a:t>
            </a:r>
            <a:r>
              <a:rPr lang="zh-CN" altLang="en-US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理疗或热湿敷（</a:t>
            </a:r>
            <a:r>
              <a:rPr lang="en-US" altLang="zh-CN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95</a:t>
            </a:r>
            <a:r>
              <a:rPr lang="zh-CN" altLang="en-US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％酒精或</a:t>
            </a:r>
            <a:r>
              <a:rPr lang="en-US" altLang="zh-CN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50</a:t>
            </a:r>
            <a:r>
              <a:rPr lang="zh-CN" altLang="en-US" sz="2400" b="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％硫酸镁）</a:t>
            </a:r>
            <a:endParaRPr lang="zh-CN" altLang="en-US" sz="2400" b="1" dirty="0">
              <a:latin typeface="阿里巴巴普惠体 M" panose="00020600040101010101" pitchFamily="18" charset="-122"/>
              <a:ea typeface="阿里巴巴普惠体 M" panose="00020600040101010101" pitchFamily="18" charset="-122"/>
              <a:cs typeface="阿里巴巴普惠体 M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06802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477AC7-9A9E-438F-86C3-52DBD6EB6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C00000"/>
                </a:solidFill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三、容量负荷过重</a:t>
            </a:r>
            <a:endParaRPr lang="zh-CN" altLang="en-US" b="1" dirty="0">
              <a:solidFill>
                <a:srgbClr val="C00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5A709E4-AD21-3BCD-B97A-2921E3B97E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4" y="2011680"/>
            <a:ext cx="11321142" cy="484632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zh-CN" altLang="en-US" sz="2400" b="1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输液过量或过快，特别是输入含钠液体过多时，容易发生急性左心衰，原有心脏病，心功能不全者，肺功能不全者，老年人、儿童输液应特别注意。</a:t>
            </a:r>
            <a:endParaRPr lang="en-US" altLang="zh-CN" sz="2400" b="1" dirty="0">
              <a:latin typeface="阿里巴巴普惠体 M" panose="00020600040101010101" pitchFamily="18" charset="-122"/>
              <a:ea typeface="阿里巴巴普惠体 M" panose="00020600040101010101" pitchFamily="18" charset="-122"/>
              <a:cs typeface="阿里巴巴普惠体 M" panose="00020600040101010101" pitchFamily="18" charset="-122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zh-CN" altLang="en-US" sz="2400" b="1" i="0" dirty="0">
              <a:effectLst/>
              <a:latin typeface="阿里巴巴普惠体 M" panose="00020600040101010101" pitchFamily="18" charset="-122"/>
              <a:ea typeface="阿里巴巴普惠体 M" panose="00020600040101010101" pitchFamily="18" charset="-122"/>
              <a:cs typeface="阿里巴巴普惠体 M" panose="00020600040101010101" pitchFamily="18" charset="-122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zh-CN" altLang="en-US" sz="2400" b="1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临床表现：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zh-CN" altLang="en-US" sz="2400" b="1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发病时患者突然感到呼吸困难、气促、剧烈咳嗽、烦躁不安、口唇发绀，严重时口鼻可喷涌出大量粉红色泡沫样液，听诊两肺出现干湿性音，心音弱速。</a:t>
            </a:r>
            <a:endParaRPr lang="zh-CN" altLang="en-US" sz="2400" b="1" dirty="0">
              <a:latin typeface="阿里巴巴普惠体 M" panose="00020600040101010101" pitchFamily="18" charset="-122"/>
              <a:ea typeface="阿里巴巴普惠体 M" panose="00020600040101010101" pitchFamily="18" charset="-122"/>
              <a:cs typeface="阿里巴巴普惠体 M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21724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477AC7-9A9E-438F-86C3-52DBD6EB6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C00000"/>
                </a:solidFill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三、容量负荷过重</a:t>
            </a:r>
            <a:endParaRPr lang="zh-CN" altLang="en-US" b="1" dirty="0">
              <a:solidFill>
                <a:srgbClr val="C00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5A709E4-AD21-3BCD-B97A-2921E3B97E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4" y="2011680"/>
            <a:ext cx="11321142" cy="484632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抢救原则</a:t>
            </a: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: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altLang="zh-CN" sz="2400" b="1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1. </a:t>
            </a:r>
            <a:r>
              <a:rPr lang="zh-CN" altLang="en-US" sz="2400" b="1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立即停止输液，取端坐位，两腿下垂，以减少静脉回流，减轻心脏负担。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altLang="zh-CN" sz="2400" b="1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2. </a:t>
            </a:r>
            <a:r>
              <a:rPr lang="zh-CN" altLang="en-US" sz="2400" b="1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立即高流量吸氧。湿化瓶给予</a:t>
            </a:r>
            <a:r>
              <a:rPr lang="en-US" altLang="zh-CN" sz="2400" b="1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20%</a:t>
            </a:r>
            <a:r>
              <a:rPr lang="zh-CN" altLang="en-US" sz="2400" b="1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～</a:t>
            </a:r>
            <a:r>
              <a:rPr lang="en-US" altLang="zh-CN" sz="2400" b="1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30%</a:t>
            </a:r>
            <a:r>
              <a:rPr lang="zh-CN" altLang="en-US" sz="2400" b="1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酒精，湿化吸氧。酒精能降低肺泡内泡沫表面张力，使其破裂消散，改善肺部气体交换，迅速缓解缺氧症状。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altLang="zh-CN" sz="2400" b="1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3. </a:t>
            </a:r>
            <a:r>
              <a:rPr lang="zh-CN" altLang="en-US" sz="2400" b="1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强心、利尿、扩管：西地兰、速尿、硝普钠等。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altLang="zh-CN" sz="2400" b="1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4. </a:t>
            </a:r>
            <a:r>
              <a:rPr lang="zh-CN" altLang="en-US" sz="2400" b="1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平喘：滴注氨茶碱。</a:t>
            </a:r>
            <a:endParaRPr lang="zh-CN" altLang="en-US" sz="2400" b="1" dirty="0">
              <a:latin typeface="阿里巴巴普惠体 M" panose="00020600040101010101" pitchFamily="18" charset="-122"/>
              <a:ea typeface="阿里巴巴普惠体 M" panose="00020600040101010101" pitchFamily="18" charset="-122"/>
              <a:cs typeface="阿里巴巴普惠体 M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81529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477AC7-9A9E-438F-86C3-52DBD6EB6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C00000"/>
                </a:solidFill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四、药物过敏反应</a:t>
            </a:r>
            <a:endParaRPr lang="zh-CN" altLang="en-US" b="1" dirty="0">
              <a:solidFill>
                <a:srgbClr val="C00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5A709E4-AD21-3BCD-B97A-2921E3B97E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4" y="2011680"/>
            <a:ext cx="11321142" cy="484632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50%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的过敏性休克发生于输液后</a:t>
            </a: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5min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内，</a:t>
            </a: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40%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发生在用药后</a:t>
            </a: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20min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内；通常发生越早，症状越重。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zh-CN" altLang="en-US" sz="2400" i="0" dirty="0">
              <a:effectLst/>
              <a:latin typeface="阿里巴巴普惠体 M" panose="00020600040101010101" pitchFamily="18" charset="-122"/>
              <a:ea typeface="阿里巴巴普惠体 M" panose="00020600040101010101" pitchFamily="18" charset="-122"/>
              <a:cs typeface="阿里巴巴普惠体 M" panose="00020600040101010101" pitchFamily="18" charset="-122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临床表现：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荨麻疹，皮肤潮红、瘙痒；头痛、焦虑不安，意识障碍；胸闷、憋气；恶心、呕吐、腹痛；出冷汗、低血压等。致死原因主要是喉头水肿引起窒息和休克。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过敏性休克的特征就是喉头水肿</a:t>
            </a: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+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哮鸣音</a:t>
            </a: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+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过敏药物。</a:t>
            </a:r>
            <a:endParaRPr lang="zh-CN" altLang="en-US" sz="2400" b="1" dirty="0">
              <a:latin typeface="阿里巴巴普惠体 M" panose="00020600040101010101" pitchFamily="18" charset="-122"/>
              <a:ea typeface="阿里巴巴普惠体 M" panose="00020600040101010101" pitchFamily="18" charset="-122"/>
              <a:cs typeface="阿里巴巴普惠体 M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30144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477AC7-9A9E-438F-86C3-52DBD6EB6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C00000"/>
                </a:solidFill>
                <a:effectLst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四、药物过敏反应</a:t>
            </a:r>
            <a:endParaRPr lang="zh-CN" altLang="en-US" b="1" dirty="0">
              <a:solidFill>
                <a:srgbClr val="C00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5A709E4-AD21-3BCD-B97A-2921E3B97E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4" y="2011680"/>
            <a:ext cx="11321142" cy="484632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抢救原则：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1. 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停止原有可能过敏的输液，更换输液管；快速输液如盐水、林格注射液。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2. 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平卧，吸氧，保暖。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3. 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抗过敏药物：葡萄糖酸钙</a:t>
            </a: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1g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稀释后缓慢静脉注射；抗组胺药如苯海拉明；糖皮质激素治疗如地塞米松、氯化可的松等。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4. 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保持气道通畅，必要时气管插管。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altLang="zh-CN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5. </a:t>
            </a:r>
            <a:r>
              <a:rPr lang="zh-CN" altLang="en-US" sz="2400" i="0" dirty="0">
                <a:effectLst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rPr>
              <a:t>支气管扩张剂：氨茶碱。</a:t>
            </a:r>
            <a:endParaRPr lang="zh-CN" altLang="en-US" sz="2400" b="1" dirty="0">
              <a:latin typeface="阿里巴巴普惠体 M" panose="00020600040101010101" pitchFamily="18" charset="-122"/>
              <a:ea typeface="阿里巴巴普惠体 M" panose="00020600040101010101" pitchFamily="18" charset="-122"/>
              <a:cs typeface="阿里巴巴普惠体 M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262205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带状">
  <a:themeElements>
    <a:clrScheme name="带状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带状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带状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TM03090430[[fn=带状]]</Template>
  <TotalTime>27</TotalTime>
  <Words>1006</Words>
  <Application>Microsoft Office PowerPoint</Application>
  <PresentationFormat>宽屏</PresentationFormat>
  <Paragraphs>68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8" baseType="lpstr">
      <vt:lpstr>阿里巴巴普惠体 B</vt:lpstr>
      <vt:lpstr>阿里巴巴普惠体 M</vt:lpstr>
      <vt:lpstr>Corbel</vt:lpstr>
      <vt:lpstr>Wingdings</vt:lpstr>
      <vt:lpstr>带状</vt:lpstr>
      <vt:lpstr>输液反应抢救大全</vt:lpstr>
      <vt:lpstr>一、药物热原反应</vt:lpstr>
      <vt:lpstr>一、药物热原反应</vt:lpstr>
      <vt:lpstr>二、静脉炎</vt:lpstr>
      <vt:lpstr>二、静脉炎</vt:lpstr>
      <vt:lpstr>三、容量负荷过重</vt:lpstr>
      <vt:lpstr>三、容量负荷过重</vt:lpstr>
      <vt:lpstr>四、药物过敏反应</vt:lpstr>
      <vt:lpstr>四、药物过敏反应</vt:lpstr>
      <vt:lpstr>※过敏性休克</vt:lpstr>
      <vt:lpstr>※过敏性休克</vt:lpstr>
      <vt:lpstr>※过敏性休克</vt:lpstr>
      <vt:lpstr>※过敏性休克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医务人员十三级职称级别一览</dc:title>
  <dc:creator>晨 李</dc:creator>
  <cp:lastModifiedBy>晨 李</cp:lastModifiedBy>
  <cp:revision>11</cp:revision>
  <dcterms:created xsi:type="dcterms:W3CDTF">2023-07-25T02:44:22Z</dcterms:created>
  <dcterms:modified xsi:type="dcterms:W3CDTF">2023-08-01T03:53:43Z</dcterms:modified>
</cp:coreProperties>
</file>