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65" r:id="rId4"/>
    <p:sldId id="366" r:id="rId5"/>
    <p:sldId id="367" r:id="rId6"/>
    <p:sldId id="368" r:id="rId7"/>
    <p:sldId id="369" r:id="rId8"/>
    <p:sldId id="370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  <p:sldId id="36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3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史上最牛</a:t>
            </a:r>
            <a:r>
              <a:rPr lang="en-US" altLang="zh-CN" b="0" i="0" dirty="0">
                <a:effectLst/>
                <a:latin typeface="system-ui"/>
              </a:rPr>
              <a:t>《</a:t>
            </a:r>
            <a:r>
              <a:rPr lang="zh-CN" altLang="en-US" b="0" i="0" dirty="0">
                <a:effectLst/>
                <a:latin typeface="system-ui"/>
              </a:rPr>
              <a:t>解剖歌诀</a:t>
            </a:r>
            <a:r>
              <a:rPr lang="en-US" altLang="zh-CN" b="0" i="0" dirty="0">
                <a:effectLst/>
                <a:latin typeface="system-ui"/>
              </a:rPr>
              <a:t>》</a:t>
            </a:r>
            <a:endParaRPr lang="zh-CN" altLang="en-US" b="0" i="0" dirty="0">
              <a:effectLst/>
              <a:latin typeface="system-ui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一、过敏性休克的抢救顺序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dirty="0">
                <a:solidFill>
                  <a:srgbClr val="D92142"/>
                </a:solidFill>
                <a:latin typeface="system-ui"/>
              </a:rPr>
              <a:t>抢救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</a:t>
            </a:r>
            <a:r>
              <a:rPr lang="zh-CN" altLang="en-US" sz="2800" dirty="0"/>
              <a:t>、立即应用肾上腺素；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2</a:t>
            </a:r>
            <a:r>
              <a:rPr lang="zh-CN" altLang="en-US" sz="2800" dirty="0"/>
              <a:t>、静脉快速注入肾上腺皮质激素；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3</a:t>
            </a:r>
            <a:r>
              <a:rPr lang="zh-CN" altLang="en-US" sz="2800" dirty="0"/>
              <a:t>、扩容；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4</a:t>
            </a:r>
            <a:r>
              <a:rPr lang="zh-CN" altLang="en-US" sz="2800" dirty="0"/>
              <a:t>、吸氧或高压给氧；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5</a:t>
            </a:r>
            <a:r>
              <a:rPr lang="zh-CN" altLang="en-US" sz="2800" dirty="0"/>
              <a:t>、给予钙剂及抗组织胺药物；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6</a:t>
            </a:r>
            <a:r>
              <a:rPr lang="zh-CN" altLang="en-US" sz="2800" dirty="0"/>
              <a:t>、及时处理喉头水肿、肺水肿、脑水肿等；</a:t>
            </a:r>
          </a:p>
        </p:txBody>
      </p:sp>
    </p:spTree>
    <p:extLst>
      <p:ext uri="{BB962C8B-B14F-4D97-AF65-F5344CB8AC3E}">
        <p14:creationId xmlns:p14="http://schemas.microsoft.com/office/powerpoint/2010/main" val="459975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一、过敏性休克的抢救顺序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dirty="0">
                <a:solidFill>
                  <a:srgbClr val="D92142"/>
                </a:solidFill>
                <a:latin typeface="system-ui"/>
              </a:rPr>
              <a:t>措施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</a:t>
            </a:r>
            <a:r>
              <a:rPr lang="zh-CN" altLang="en-US" sz="2800" dirty="0"/>
              <a:t>、</a:t>
            </a:r>
            <a:r>
              <a:rPr lang="en-US" altLang="zh-CN" sz="2800" dirty="0"/>
              <a:t>0.1%</a:t>
            </a:r>
            <a:r>
              <a:rPr lang="zh-CN" altLang="en-US" sz="2800" dirty="0"/>
              <a:t>肾上腺素</a:t>
            </a:r>
            <a:r>
              <a:rPr lang="en-US" altLang="zh-CN" sz="2800" dirty="0"/>
              <a:t>0.5~1.0</a:t>
            </a:r>
            <a:r>
              <a:rPr lang="zh-CN" altLang="en-US" sz="2800" dirty="0"/>
              <a:t>毫升肌注或静注；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2</a:t>
            </a:r>
            <a:r>
              <a:rPr lang="zh-CN" altLang="en-US" sz="2800" dirty="0"/>
              <a:t>、去甲肾上腺素</a:t>
            </a:r>
            <a:r>
              <a:rPr lang="en-US" altLang="zh-CN" sz="2800" dirty="0"/>
              <a:t>1~4</a:t>
            </a:r>
            <a:r>
              <a:rPr lang="zh-CN" altLang="en-US" sz="2800" dirty="0"/>
              <a:t>毫克溶于</a:t>
            </a:r>
            <a:r>
              <a:rPr lang="en-US" altLang="zh-CN" sz="2800" dirty="0"/>
              <a:t>500</a:t>
            </a:r>
            <a:r>
              <a:rPr lang="zh-CN" altLang="en-US" sz="2800" dirty="0"/>
              <a:t>毫升溶液中静滴；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3</a:t>
            </a:r>
            <a:r>
              <a:rPr lang="zh-CN" altLang="en-US" sz="2800" dirty="0"/>
              <a:t>、地塞米松</a:t>
            </a:r>
            <a:r>
              <a:rPr lang="en-US" altLang="zh-CN" sz="2800" dirty="0"/>
              <a:t>10~20</a:t>
            </a:r>
            <a:r>
              <a:rPr lang="zh-CN" altLang="en-US" sz="2800" dirty="0"/>
              <a:t>毫克加</a:t>
            </a:r>
            <a:r>
              <a:rPr lang="en-US" altLang="zh-CN" sz="2800" dirty="0"/>
              <a:t>5%</a:t>
            </a:r>
            <a:r>
              <a:rPr lang="zh-CN" altLang="en-US" sz="2800" dirty="0"/>
              <a:t>葡萄糖</a:t>
            </a:r>
            <a:r>
              <a:rPr lang="en-US" altLang="zh-CN" sz="2800" dirty="0"/>
              <a:t>100</a:t>
            </a:r>
            <a:r>
              <a:rPr lang="zh-CN" altLang="en-US" sz="2800" dirty="0"/>
              <a:t>毫升（静滴）；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4</a:t>
            </a:r>
            <a:r>
              <a:rPr lang="zh-CN" altLang="en-US" sz="2800" dirty="0"/>
              <a:t>、</a:t>
            </a:r>
            <a:r>
              <a:rPr lang="en-US" altLang="zh-CN" sz="2800" dirty="0"/>
              <a:t>10%</a:t>
            </a:r>
            <a:r>
              <a:rPr lang="zh-CN" altLang="en-US" sz="2800" dirty="0"/>
              <a:t>葡萄糖酸钙</a:t>
            </a:r>
            <a:r>
              <a:rPr lang="en-US" altLang="zh-CN" sz="2800" dirty="0"/>
              <a:t>20</a:t>
            </a:r>
            <a:r>
              <a:rPr lang="zh-CN" altLang="en-US" sz="2800" dirty="0"/>
              <a:t>毫升，静脉缓注；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5</a:t>
            </a:r>
            <a:r>
              <a:rPr lang="zh-CN" altLang="en-US" sz="2800" dirty="0"/>
              <a:t>、氨茶碱</a:t>
            </a:r>
            <a:r>
              <a:rPr lang="en-US" altLang="zh-CN" sz="2800" dirty="0"/>
              <a:t>0.25</a:t>
            </a:r>
            <a:r>
              <a:rPr lang="zh-CN" altLang="en-US" sz="2800" dirty="0"/>
              <a:t>克加</a:t>
            </a:r>
            <a:r>
              <a:rPr lang="en-US" altLang="zh-CN" sz="2800" dirty="0"/>
              <a:t>50%</a:t>
            </a:r>
            <a:r>
              <a:rPr lang="zh-CN" altLang="en-US" sz="2800" dirty="0"/>
              <a:t>糖</a:t>
            </a:r>
            <a:r>
              <a:rPr lang="en-US" altLang="zh-CN" sz="2800" dirty="0"/>
              <a:t>40</a:t>
            </a:r>
            <a:r>
              <a:rPr lang="zh-CN" altLang="en-US" sz="2800" dirty="0"/>
              <a:t>毫升静脉缓注；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6</a:t>
            </a:r>
            <a:r>
              <a:rPr lang="zh-CN" altLang="en-US" sz="2800" dirty="0"/>
              <a:t>、平衡晶水：</a:t>
            </a:r>
            <a:r>
              <a:rPr lang="en-US" altLang="zh-CN" sz="2800" dirty="0"/>
              <a:t>500~1000</a:t>
            </a:r>
            <a:r>
              <a:rPr lang="zh-CN" altLang="en-US" sz="2800" dirty="0"/>
              <a:t>毫升静滴。</a:t>
            </a:r>
          </a:p>
        </p:txBody>
      </p:sp>
    </p:spTree>
    <p:extLst>
      <p:ext uri="{BB962C8B-B14F-4D97-AF65-F5344CB8AC3E}">
        <p14:creationId xmlns:p14="http://schemas.microsoft.com/office/powerpoint/2010/main" val="3824938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二、肺水肿诊断要点及抢救顺序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诊断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</a:t>
            </a:r>
            <a:r>
              <a:rPr lang="zh-CN" altLang="en-US" sz="2800" dirty="0"/>
              <a:t>、严重的呼吸困难，端坐呼吸，口唇发绀，大汗淋漓；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2</a:t>
            </a:r>
            <a:r>
              <a:rPr lang="zh-CN" altLang="en-US" sz="2800" dirty="0"/>
              <a:t>、阵发性咳嗽，伴有白色或粉红色泡沫样痰；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3</a:t>
            </a:r>
            <a:r>
              <a:rPr lang="zh-CN" altLang="en-US" sz="2800" dirty="0"/>
              <a:t>、肺部可闻及湿性罗音与鼾鸣声或大量痰鸣音；</a:t>
            </a:r>
          </a:p>
        </p:txBody>
      </p:sp>
    </p:spTree>
    <p:extLst>
      <p:ext uri="{BB962C8B-B14F-4D97-AF65-F5344CB8AC3E}">
        <p14:creationId xmlns:p14="http://schemas.microsoft.com/office/powerpoint/2010/main" val="103290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二、肺水肿诊断要点及抢救顺序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dirty="0">
                <a:solidFill>
                  <a:srgbClr val="D92142"/>
                </a:solidFill>
                <a:latin typeface="system-ui"/>
              </a:rPr>
              <a:t>抢救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</a:t>
            </a:r>
            <a:r>
              <a:rPr lang="zh-CN" altLang="en-US" sz="2800" dirty="0"/>
              <a:t>、吸氧或高压给氧；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2</a:t>
            </a:r>
            <a:r>
              <a:rPr lang="zh-CN" altLang="en-US" sz="2800" dirty="0"/>
              <a:t>、选用血管扩张剂；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3</a:t>
            </a:r>
            <a:r>
              <a:rPr lang="zh-CN" altLang="en-US" sz="2800" dirty="0"/>
              <a:t>、选用强心、利尿剂；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4</a:t>
            </a:r>
            <a:r>
              <a:rPr lang="zh-CN" altLang="en-US" sz="2800" dirty="0"/>
              <a:t>、给激素药物；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5</a:t>
            </a:r>
            <a:r>
              <a:rPr lang="zh-CN" altLang="en-US" sz="2800" dirty="0"/>
              <a:t>、四肢结扎、半坐位。</a:t>
            </a:r>
          </a:p>
        </p:txBody>
      </p:sp>
    </p:spTree>
    <p:extLst>
      <p:ext uri="{BB962C8B-B14F-4D97-AF65-F5344CB8AC3E}">
        <p14:creationId xmlns:p14="http://schemas.microsoft.com/office/powerpoint/2010/main" val="2254255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二、肺水肿诊断要点及抢救顺序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急救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</a:t>
            </a:r>
            <a:r>
              <a:rPr lang="zh-CN" altLang="en-US" sz="2800" dirty="0"/>
              <a:t>、吗啡</a:t>
            </a:r>
            <a:r>
              <a:rPr lang="en-US" altLang="zh-CN" sz="2800" dirty="0"/>
              <a:t>10</a:t>
            </a:r>
            <a:r>
              <a:rPr lang="zh-CN" altLang="en-US" sz="2800" dirty="0"/>
              <a:t>毫克，皮下注射；    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2</a:t>
            </a:r>
            <a:r>
              <a:rPr lang="zh-CN" altLang="en-US" sz="2800" dirty="0"/>
              <a:t>、西地兰</a:t>
            </a:r>
            <a:r>
              <a:rPr lang="en-US" altLang="zh-CN" sz="2800" dirty="0"/>
              <a:t>0.4~0.6</a:t>
            </a:r>
            <a:r>
              <a:rPr lang="zh-CN" altLang="en-US" sz="2800" dirty="0"/>
              <a:t>毫克加</a:t>
            </a:r>
            <a:r>
              <a:rPr lang="en-US" altLang="zh-CN" sz="2800" dirty="0"/>
              <a:t>50%</a:t>
            </a:r>
            <a:r>
              <a:rPr lang="zh-CN" altLang="en-US" sz="2800" dirty="0"/>
              <a:t>糖</a:t>
            </a:r>
            <a:r>
              <a:rPr lang="en-US" altLang="zh-CN" sz="2800" dirty="0"/>
              <a:t>20</a:t>
            </a:r>
            <a:r>
              <a:rPr lang="zh-CN" altLang="en-US" sz="2800" dirty="0"/>
              <a:t>毫升静脉缓注；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3</a:t>
            </a:r>
            <a:r>
              <a:rPr lang="zh-CN" altLang="en-US" sz="2800" dirty="0"/>
              <a:t>、速尿</a:t>
            </a:r>
            <a:r>
              <a:rPr lang="en-US" altLang="zh-CN" sz="2800" dirty="0"/>
              <a:t>40</a:t>
            </a:r>
            <a:r>
              <a:rPr lang="zh-CN" altLang="en-US" sz="2800" dirty="0"/>
              <a:t>毫克加</a:t>
            </a:r>
            <a:r>
              <a:rPr lang="en-US" altLang="zh-CN" sz="2800" dirty="0"/>
              <a:t>50%</a:t>
            </a:r>
            <a:r>
              <a:rPr lang="zh-CN" altLang="en-US" sz="2800" dirty="0"/>
              <a:t>糖</a:t>
            </a:r>
            <a:r>
              <a:rPr lang="en-US" altLang="zh-CN" sz="2800" dirty="0"/>
              <a:t>20</a:t>
            </a:r>
            <a:r>
              <a:rPr lang="zh-CN" altLang="en-US" sz="2800" dirty="0"/>
              <a:t>毫升（静脉缓注）；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4</a:t>
            </a:r>
            <a:r>
              <a:rPr lang="zh-CN" altLang="en-US" sz="2800" dirty="0"/>
              <a:t>、硝酸甘油</a:t>
            </a:r>
            <a:r>
              <a:rPr lang="en-US" altLang="zh-CN" sz="2800" dirty="0"/>
              <a:t>0.5</a:t>
            </a:r>
            <a:r>
              <a:rPr lang="zh-CN" altLang="en-US" sz="2800" dirty="0"/>
              <a:t>毫克或硝酸异山梨醇</a:t>
            </a:r>
            <a:r>
              <a:rPr lang="en-US" altLang="zh-CN" sz="2800" dirty="0"/>
              <a:t>10</a:t>
            </a:r>
            <a:r>
              <a:rPr lang="zh-CN" altLang="en-US" sz="2800" dirty="0"/>
              <a:t>毫克舌下含服；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5</a:t>
            </a:r>
            <a:r>
              <a:rPr lang="zh-CN" altLang="en-US" sz="2800" dirty="0"/>
              <a:t>、硝普钠</a:t>
            </a:r>
            <a:r>
              <a:rPr lang="en-US" altLang="zh-CN" sz="2800" dirty="0"/>
              <a:t>5~10</a:t>
            </a:r>
            <a:r>
              <a:rPr lang="zh-CN" altLang="en-US" sz="2800" dirty="0"/>
              <a:t>毫克与</a:t>
            </a:r>
            <a:r>
              <a:rPr lang="en-US" altLang="zh-CN" sz="2800" dirty="0"/>
              <a:t>5%</a:t>
            </a:r>
            <a:r>
              <a:rPr lang="zh-CN" altLang="en-US" sz="2800" dirty="0"/>
              <a:t>糖</a:t>
            </a:r>
            <a:r>
              <a:rPr lang="en-US" altLang="zh-CN" sz="2800" dirty="0"/>
              <a:t>100</a:t>
            </a:r>
            <a:r>
              <a:rPr lang="zh-CN" altLang="en-US" sz="2800" dirty="0"/>
              <a:t>毫升（静缓滴）直至症状体征消失（注意血压）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6</a:t>
            </a:r>
            <a:r>
              <a:rPr lang="zh-CN" altLang="en-US" sz="2800" dirty="0"/>
              <a:t>、酚妥拉明</a:t>
            </a:r>
            <a:r>
              <a:rPr lang="en-US" altLang="zh-CN" sz="2800" dirty="0"/>
              <a:t>1.5~3.0</a:t>
            </a:r>
            <a:r>
              <a:rPr lang="zh-CN" altLang="en-US" sz="2800" dirty="0"/>
              <a:t>毫克，</a:t>
            </a:r>
            <a:r>
              <a:rPr lang="en-US" altLang="zh-CN" sz="2800" dirty="0"/>
              <a:t>50%</a:t>
            </a:r>
            <a:r>
              <a:rPr lang="zh-CN" altLang="en-US" sz="2800" dirty="0"/>
              <a:t>糖</a:t>
            </a:r>
            <a:r>
              <a:rPr lang="en-US" altLang="zh-CN" sz="2800" dirty="0"/>
              <a:t>40</a:t>
            </a:r>
            <a:r>
              <a:rPr lang="zh-CN" altLang="en-US" sz="2800" dirty="0"/>
              <a:t>毫升（</a:t>
            </a:r>
            <a:r>
              <a:rPr lang="en-US" altLang="zh-CN" sz="2800" dirty="0"/>
              <a:t>10</a:t>
            </a:r>
            <a:r>
              <a:rPr lang="zh-CN" altLang="en-US" sz="2800" dirty="0"/>
              <a:t>分钟静注完）</a:t>
            </a:r>
          </a:p>
        </p:txBody>
      </p:sp>
    </p:spTree>
    <p:extLst>
      <p:ext uri="{BB962C8B-B14F-4D97-AF65-F5344CB8AC3E}">
        <p14:creationId xmlns:p14="http://schemas.microsoft.com/office/powerpoint/2010/main" val="2615452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三、输液反应和防治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输液反应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（一）反热反应，症状：发冷、寒战和发热，严重者初起即寒战、继之高热达</a:t>
            </a:r>
            <a:r>
              <a:rPr lang="en-US" altLang="zh-CN" sz="2800" dirty="0"/>
              <a:t>40-410C</a:t>
            </a:r>
            <a:r>
              <a:rPr lang="zh-CN" altLang="en-US" sz="2800" dirty="0"/>
              <a:t>并有恶心、 呕吐、头痛、脉速等症状；防治：减慢滴注速度或停止输液，并通知医生；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（二）（肺水肿）循环负荷过量：症状：突然出现呼吸困难气促、咳嗽、泡沫痰或泡沫血性痰、肺部出现湿罗音。</a:t>
            </a:r>
          </a:p>
        </p:txBody>
      </p:sp>
    </p:spTree>
    <p:extLst>
      <p:ext uri="{BB962C8B-B14F-4D97-AF65-F5344CB8AC3E}">
        <p14:creationId xmlns:p14="http://schemas.microsoft.com/office/powerpoint/2010/main" val="3847118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三、输液反应和防治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防治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）输液过程中注意滴注速度不宜过快，液量不可过多；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）如发现症状须立即使病员端坐，两腿下垂，减少静脉回流；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）加压给氧，使氧气经</a:t>
            </a:r>
            <a:r>
              <a:rPr lang="en-US" altLang="zh-CN" sz="2800" dirty="0"/>
              <a:t>20~30%</a:t>
            </a:r>
            <a:r>
              <a:rPr lang="zh-CN" altLang="en-US" sz="2800" dirty="0"/>
              <a:t>酒精湿化后吸入；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4</a:t>
            </a:r>
            <a:r>
              <a:rPr lang="zh-CN" altLang="en-US" sz="2800" dirty="0"/>
              <a:t>）按医嘱给镇静剂和扩血管药物及毛地黄等强心剂；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5</a:t>
            </a:r>
            <a:r>
              <a:rPr lang="zh-CN" altLang="en-US" sz="2800" dirty="0"/>
              <a:t>）必要时四肢轮流结扎；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（三）静脉炎症状：出现条索状红线、局部组织发红、肿胀、灼热、疼痛。</a:t>
            </a:r>
          </a:p>
        </p:txBody>
      </p:sp>
    </p:spTree>
    <p:extLst>
      <p:ext uri="{BB962C8B-B14F-4D97-AF65-F5344CB8AC3E}">
        <p14:creationId xmlns:p14="http://schemas.microsoft.com/office/powerpoint/2010/main" val="2405741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三、输液反应和防治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防治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）严格执行无菌技术操作，对血管刺激的药物，要有计划更换注射部位。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）患肢抬高并制动，局部用</a:t>
            </a:r>
            <a:r>
              <a:rPr lang="en-US" altLang="zh-CN" sz="2800" dirty="0"/>
              <a:t>95%</a:t>
            </a:r>
            <a:r>
              <a:rPr lang="zh-CN" altLang="en-US" sz="2800" dirty="0"/>
              <a:t>酒精或</a:t>
            </a:r>
            <a:r>
              <a:rPr lang="en-US" altLang="zh-CN" sz="2800" dirty="0"/>
              <a:t>50%</a:t>
            </a:r>
            <a:r>
              <a:rPr lang="zh-CN" altLang="en-US" sz="2800" dirty="0"/>
              <a:t>硫酸镁行热湿敷；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（四）空气栓塞症状：病员胸部感到异常不适，发生呼吸困难和严重紫绀，听诊心前区可闻及响亮的，持续的“水泡音”</a:t>
            </a:r>
          </a:p>
        </p:txBody>
      </p:sp>
    </p:spTree>
    <p:extLst>
      <p:ext uri="{BB962C8B-B14F-4D97-AF65-F5344CB8AC3E}">
        <p14:creationId xmlns:p14="http://schemas.microsoft.com/office/powerpoint/2010/main" val="571689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三、输液反应和防治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防治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）置病有左侧卧位和头低足高位；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）氧气吸入；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）加压输液时严密观察；护士不得离开病员。</a:t>
            </a:r>
          </a:p>
        </p:txBody>
      </p:sp>
    </p:spTree>
    <p:extLst>
      <p:ext uri="{BB962C8B-B14F-4D97-AF65-F5344CB8AC3E}">
        <p14:creationId xmlns:p14="http://schemas.microsoft.com/office/powerpoint/2010/main" val="3819976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四、输液反应谨慎处理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输液反应有危险，谨慎处理莫慌乱。输液反应是医疗活动中极为常见的现象，其本身并无致死性。但它可诱导病人基楚疾病恶化而带来生命危险。临床中应重在防范；一旦发生，判断要准确，处置要果断。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1029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全身骨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全身骨头虽难记，抓住要点就容易；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头颅躯干加四肢，二百零六分开记；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脑面颅骨二十三，躯干总共五十一；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四肢一百二十六，全身骨头基本齐；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还有六块体积小，藏在中鼓室里。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四、输液反应谨慎处理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至于输液反应时皮下注射肾上腺素则应慎重。原因是输液反应不是速发型过敏反应，用肾上腺素违背了输液反应的病理机制，肾上腺素是儿茶酚胺类药物，有快速升压效应，用于速发型过敏反应是正确的；另外，肾上腺素的升压效应会使原有高血压的病人病情恶化。当然，在一时不能判断出是输液反应还是速发型过敏反应时，小心使用也未尝不可；在输液反应又合并血压急速下降时使用也是对的。</a:t>
            </a:r>
          </a:p>
        </p:txBody>
      </p:sp>
    </p:spTree>
    <p:extLst>
      <p:ext uri="{BB962C8B-B14F-4D97-AF65-F5344CB8AC3E}">
        <p14:creationId xmlns:p14="http://schemas.microsoft.com/office/powerpoint/2010/main" val="275432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四、输液反应谨慎处理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至于烦躁不安时镇静剂的使用也应慎重。实践证明，输液反应经上述处理大多能很快安静下来，不再需要用镇静剂；对这种病人用镇静剂也会掩盖病情变化。再需要用镇静剂；对这种病人用镇静剂也会掩盖病情变化。</a:t>
            </a:r>
          </a:p>
        </p:txBody>
      </p:sp>
    </p:spTree>
    <p:extLst>
      <p:ext uri="{BB962C8B-B14F-4D97-AF65-F5344CB8AC3E}">
        <p14:creationId xmlns:p14="http://schemas.microsoft.com/office/powerpoint/2010/main" val="143568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各部椎骨特点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椎骨外形不规范，各有特点记心间；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颈椎体小棘发叉，横突有孔很明显；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胸椎两侧有肋凹，棘突迭瓦下斜尖；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腰椎特点体积大，棘突后伸宽双扁。</a:t>
            </a:r>
          </a:p>
        </p:txBody>
      </p:sp>
    </p:spTree>
    <p:extLst>
      <p:ext uri="{BB962C8B-B14F-4D97-AF65-F5344CB8AC3E}">
        <p14:creationId xmlns:p14="http://schemas.microsoft.com/office/powerpoint/2010/main" val="3315351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胸骨歌诀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胸骨形似一把剑，</a:t>
            </a:r>
            <a:endParaRPr lang="en-US" altLang="zh-CN" sz="28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上柄中体下刀尖；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柄体交界胸骨角，</a:t>
            </a:r>
            <a:endParaRPr lang="en-US" altLang="zh-CN" sz="28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平对二肋是特点。</a:t>
            </a:r>
          </a:p>
        </p:txBody>
      </p:sp>
    </p:spTree>
    <p:extLst>
      <p:ext uri="{BB962C8B-B14F-4D97-AF65-F5344CB8AC3E}">
        <p14:creationId xmlns:p14="http://schemas.microsoft.com/office/powerpoint/2010/main" val="259823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颅骨歌诀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506506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颅骨二十三块整，脑面颅骨要分清；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脑颅八块围颅腔，腔内藏脑很适应；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额枕筛蝶各一块，成对有二颞和顶；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面颅十五居前下，上颌位居正当中；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上方鼻骨各一对，两侧颧骨连颧弓；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后腭内甲各一块，犁骨膈于鼻腔中；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下颌舌骨各一块，全部颅骨均有名。</a:t>
            </a:r>
          </a:p>
        </p:txBody>
      </p:sp>
    </p:spTree>
    <p:extLst>
      <p:ext uri="{BB962C8B-B14F-4D97-AF65-F5344CB8AC3E}">
        <p14:creationId xmlns:p14="http://schemas.microsoft.com/office/powerpoint/2010/main" val="2103265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鼻旁窦歌诀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50650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鼻旁窦骨内藏，都有开口通鼻腔；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内含空气减额重，发音共鸣如音箱；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上颌窦腔最为大，开口较高引不畅；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各窦名称要熟记，开口位置莫遗忘；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病人有了鼻窦炎，请你诊断心不慌。</a:t>
            </a:r>
          </a:p>
        </p:txBody>
      </p:sp>
    </p:spTree>
    <p:extLst>
      <p:ext uri="{BB962C8B-B14F-4D97-AF65-F5344CB8AC3E}">
        <p14:creationId xmlns:p14="http://schemas.microsoft.com/office/powerpoint/2010/main" val="408964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脊柱的韧带歌诀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50650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脊柱韧带，三长两短；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腰椎穿刺，棘上棘间；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再透黄韧，进入椎管。</a:t>
            </a:r>
          </a:p>
        </p:txBody>
      </p:sp>
    </p:spTree>
    <p:extLst>
      <p:ext uri="{BB962C8B-B14F-4D97-AF65-F5344CB8AC3E}">
        <p14:creationId xmlns:p14="http://schemas.microsoft.com/office/powerpoint/2010/main" val="256300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、运动系统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脊柱形态歌诀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506506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前观脊柱有特点，上细下粗尾部尖；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粗粗细细有道理，承受压力密相关；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翻过脊柱后面观，棘突连成一条线；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颈短胸斜腰平伸，大椎棘突有特点；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前后观过侧面观，四个弯曲很明显；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胸骶弯曲凸向后，颈腰二曲凸向前；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2800" dirty="0"/>
              <a:t>身体直立减震砀，线条大方又美观。</a:t>
            </a:r>
          </a:p>
        </p:txBody>
      </p:sp>
    </p:spTree>
    <p:extLst>
      <p:ext uri="{BB962C8B-B14F-4D97-AF65-F5344CB8AC3E}">
        <p14:creationId xmlns:p14="http://schemas.microsoft.com/office/powerpoint/2010/main" val="278220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一、过敏性休克的抢救顺序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-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诊断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</a:t>
            </a:r>
            <a:r>
              <a:rPr lang="zh-CN" altLang="en-US" sz="2800" dirty="0"/>
              <a:t>、有过敏接触史；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2</a:t>
            </a:r>
            <a:r>
              <a:rPr lang="zh-CN" altLang="en-US" sz="2800" dirty="0"/>
              <a:t>、表现胸闷、喉头堵塞感、继而呼吸困难、紫绀、濒死感，严重者可咳出粉红色泡沫样痰；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3</a:t>
            </a:r>
            <a:r>
              <a:rPr lang="zh-CN" altLang="en-US" sz="2800" dirty="0"/>
              <a:t>、常有剧烈的肠绞痛，恶心、呕吐、或腹泻；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4</a:t>
            </a:r>
            <a:r>
              <a:rPr lang="zh-CN" altLang="en-US" sz="2800" dirty="0"/>
              <a:t>、意识障碍，四肢麻木、抽搐、失语、大小便失禁、脉细弱、血压下降</a:t>
            </a:r>
          </a:p>
        </p:txBody>
      </p:sp>
    </p:spTree>
    <p:extLst>
      <p:ext uri="{BB962C8B-B14F-4D97-AF65-F5344CB8AC3E}">
        <p14:creationId xmlns:p14="http://schemas.microsoft.com/office/powerpoint/2010/main" val="290082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288</TotalTime>
  <Words>1420</Words>
  <Application>Microsoft Office PowerPoint</Application>
  <PresentationFormat>宽屏</PresentationFormat>
  <Paragraphs>105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7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史上最牛《解剖歌诀》</vt:lpstr>
      <vt:lpstr>1、运动系统-全身骨</vt:lpstr>
      <vt:lpstr>2、运动系统-各部椎骨特点</vt:lpstr>
      <vt:lpstr>3、运动系统-胸骨歌诀</vt:lpstr>
      <vt:lpstr>4、运动系统-颅骨歌诀</vt:lpstr>
      <vt:lpstr>5、运动系统-鼻旁窦歌诀</vt:lpstr>
      <vt:lpstr>6、运动系统-脊柱的韧带歌诀</vt:lpstr>
      <vt:lpstr>7、运动系统-脊柱形态歌诀</vt:lpstr>
      <vt:lpstr>一、过敏性休克的抢救顺序-诊断</vt:lpstr>
      <vt:lpstr>一、过敏性休克的抢救顺序-抢救</vt:lpstr>
      <vt:lpstr>一、过敏性休克的抢救顺序-措施</vt:lpstr>
      <vt:lpstr>二、肺水肿诊断要点及抢救顺序-诊断</vt:lpstr>
      <vt:lpstr>二、肺水肿诊断要点及抢救顺序-抢救</vt:lpstr>
      <vt:lpstr>二、肺水肿诊断要点及抢救顺序-急救</vt:lpstr>
      <vt:lpstr>三、输液反应和防治-输液反应</vt:lpstr>
      <vt:lpstr>三、输液反应和防治-防治</vt:lpstr>
      <vt:lpstr>三、输液反应和防治-防治</vt:lpstr>
      <vt:lpstr>三、输液反应和防治-防治</vt:lpstr>
      <vt:lpstr>四、输液反应谨慎处理</vt:lpstr>
      <vt:lpstr>四、输液反应谨慎处理</vt:lpstr>
      <vt:lpstr>四、输液反应谨慎处理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100</cp:revision>
  <dcterms:created xsi:type="dcterms:W3CDTF">2023-07-26T02:04:33Z</dcterms:created>
  <dcterms:modified xsi:type="dcterms:W3CDTF">2023-09-11T01:51:33Z</dcterms:modified>
</cp:coreProperties>
</file>