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74" r:id="rId4"/>
    <p:sldId id="275" r:id="rId5"/>
    <p:sldId id="276" r:id="rId6"/>
    <p:sldId id="277" r:id="rId7"/>
    <p:sldId id="278" r:id="rId8"/>
    <p:sldId id="279" r:id="rId9"/>
    <p:sldId id="280" r:id="rId10"/>
    <p:sldId id="281" r:id="rId11"/>
    <p:sldId id="282" r:id="rId12"/>
    <p:sldId id="283" r:id="rId13"/>
    <p:sldId id="284" r:id="rId14"/>
    <p:sldId id="285" r:id="rId15"/>
    <p:sldId id="286" r:id="rId16"/>
    <p:sldId id="287" r:id="rId17"/>
    <p:sldId id="288" r:id="rId18"/>
    <p:sldId id="289" r:id="rId19"/>
    <p:sldId id="290" r:id="rId20"/>
    <p:sldId id="291" r:id="rId21"/>
    <p:sldId id="292" r:id="rId22"/>
    <p:sldId id="293" r:id="rId23"/>
    <p:sldId id="294" r:id="rId24"/>
    <p:sldId id="295" r:id="rId25"/>
    <p:sldId id="296" r:id="rId2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howGuides="1">
      <p:cViewPr varScale="1">
        <p:scale>
          <a:sx n="59" d="100"/>
          <a:sy n="59" d="100"/>
        </p:scale>
        <p:origin x="868" y="4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6843" y="2059012"/>
            <a:ext cx="12195668" cy="18288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5759" y="2166364"/>
            <a:ext cx="11471565" cy="1739347"/>
          </a:xfrm>
        </p:spPr>
        <p:txBody>
          <a:bodyPr tIns="45720" bIns="45720" anchor="ctr">
            <a:normAutofit/>
          </a:bodyPr>
          <a:lstStyle>
            <a:lvl1pPr algn="ctr">
              <a:lnSpc>
                <a:spcPct val="80000"/>
              </a:lnSpc>
              <a:defRPr sz="6000" spc="150" baseline="0"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996250"/>
            <a:ext cx="9144000" cy="1309255"/>
          </a:xfrm>
        </p:spPr>
        <p:txBody>
          <a:bodyPr>
            <a:normAutofit/>
          </a:bodyPr>
          <a:lstStyle>
            <a:lvl1pPr marL="0" indent="0" algn="ct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20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37D68-3436-4DB4-AD39-5A62214D684F}" type="datetimeFigureOut">
              <a:rPr lang="zh-CN" altLang="en-US" smtClean="0"/>
              <a:t>2023/10/31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AF8DE-962E-4DDC-94DE-F181107E6D4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2872608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37D68-3436-4DB4-AD39-5A62214D684F}" type="datetimeFigureOut">
              <a:rPr lang="zh-CN" altLang="en-US" smtClean="0"/>
              <a:t>2023/10/31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AF8DE-962E-4DDC-94DE-F181107E6D4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735011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019312" y="0"/>
            <a:ext cx="27432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0624" y="274638"/>
            <a:ext cx="2402380" cy="5897562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199" y="274638"/>
            <a:ext cx="7973291" cy="5897562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422854"/>
            <a:ext cx="2743196" cy="365125"/>
          </a:xfrm>
        </p:spPr>
        <p:txBody>
          <a:bodyPr/>
          <a:lstStyle/>
          <a:p>
            <a:fld id="{33737D68-3436-4DB4-AD39-5A62214D684F}" type="datetimeFigureOut">
              <a:rPr lang="zh-CN" altLang="en-US" smtClean="0"/>
              <a:t>2023/10/31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776135" y="6422854"/>
            <a:ext cx="4279669" cy="365125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3048" y="6422854"/>
            <a:ext cx="879759" cy="365125"/>
          </a:xfrm>
        </p:spPr>
        <p:txBody>
          <a:bodyPr/>
          <a:lstStyle/>
          <a:p>
            <a:fld id="{BAFAF8DE-962E-4DDC-94DE-F181107E6D4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484984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阿里巴巴普惠体 M" panose="00020600040101010101" pitchFamily="18" charset="-122"/>
                <a:ea typeface="阿里巴巴普惠体 M" panose="00020600040101010101" pitchFamily="18" charset="-122"/>
                <a:cs typeface="阿里巴巴普惠体 M" panose="00020600040101010101" pitchFamily="18" charset="-122"/>
              </a:defRPr>
            </a:lvl1pPr>
            <a:lvl2pPr>
              <a:defRPr>
                <a:latin typeface="阿里巴巴普惠体 M" panose="00020600040101010101" pitchFamily="18" charset="-122"/>
                <a:ea typeface="阿里巴巴普惠体 M" panose="00020600040101010101" pitchFamily="18" charset="-122"/>
                <a:cs typeface="阿里巴巴普惠体 M" panose="00020600040101010101" pitchFamily="18" charset="-122"/>
              </a:defRPr>
            </a:lvl2pPr>
            <a:lvl3pPr>
              <a:defRPr>
                <a:latin typeface="阿里巴巴普惠体 M" panose="00020600040101010101" pitchFamily="18" charset="-122"/>
                <a:ea typeface="阿里巴巴普惠体 M" panose="00020600040101010101" pitchFamily="18" charset="-122"/>
                <a:cs typeface="阿里巴巴普惠体 M" panose="00020600040101010101" pitchFamily="18" charset="-122"/>
              </a:defRPr>
            </a:lvl3pPr>
            <a:lvl4pPr>
              <a:defRPr>
                <a:latin typeface="阿里巴巴普惠体 M" panose="00020600040101010101" pitchFamily="18" charset="-122"/>
                <a:ea typeface="阿里巴巴普惠体 M" panose="00020600040101010101" pitchFamily="18" charset="-122"/>
                <a:cs typeface="阿里巴巴普惠体 M" panose="00020600040101010101" pitchFamily="18" charset="-122"/>
              </a:defRPr>
            </a:lvl4pPr>
            <a:lvl5pPr>
              <a:defRPr>
                <a:latin typeface="阿里巴巴普惠体 M" panose="00020600040101010101" pitchFamily="18" charset="-122"/>
                <a:ea typeface="阿里巴巴普惠体 M" panose="00020600040101010101" pitchFamily="18" charset="-122"/>
                <a:cs typeface="阿里巴巴普惠体 M" panose="00020600040101010101" pitchFamily="18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二级</a:t>
            </a:r>
          </a:p>
          <a:p>
            <a:pPr lvl="2"/>
            <a:r>
              <a:rPr lang="zh-CN" altLang="en-US" dirty="0"/>
              <a:t>三级</a:t>
            </a:r>
          </a:p>
          <a:p>
            <a:pPr lvl="3"/>
            <a:r>
              <a:rPr lang="zh-CN" altLang="en-US" dirty="0"/>
              <a:t>四级</a:t>
            </a:r>
          </a:p>
          <a:p>
            <a:pPr lvl="4"/>
            <a:r>
              <a:rPr lang="zh-CN" altLang="en-US" dirty="0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37D68-3436-4DB4-AD39-5A62214D684F}" type="datetimeFigureOut">
              <a:rPr lang="zh-CN" altLang="en-US" smtClean="0"/>
              <a:t>2023/10/31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AF8DE-962E-4DDC-94DE-F181107E6D4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4352295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节标题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6843" y="2059012"/>
            <a:ext cx="12195668" cy="1828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191" y="2208879"/>
            <a:ext cx="10515600" cy="1676400"/>
          </a:xfrm>
        </p:spPr>
        <p:txBody>
          <a:bodyPr anchor="ctr">
            <a:noAutofit/>
          </a:bodyPr>
          <a:lstStyle>
            <a:lvl1pPr algn="ctr">
              <a:lnSpc>
                <a:spcPct val="80000"/>
              </a:lnSpc>
              <a:defRPr sz="6000" b="0" spc="150" baseline="0">
                <a:solidFill>
                  <a:schemeClr val="bg1"/>
                </a:solidFill>
              </a:defRPr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3191" y="4010334"/>
            <a:ext cx="10515600" cy="1174639"/>
          </a:xfrm>
        </p:spPr>
        <p:txBody>
          <a:bodyPr anchor="t">
            <a:normAutofit/>
          </a:bodyPr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3737D68-3436-4DB4-AD39-5A62214D684F}" type="datetimeFigureOut">
              <a:rPr lang="zh-CN" altLang="en-US" smtClean="0"/>
              <a:t>2023/10/31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AFAF8DE-962E-4DDC-94DE-F181107E6D4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5202379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05344" y="2011680"/>
            <a:ext cx="4754880" cy="4206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30391" y="2011680"/>
            <a:ext cx="4754880" cy="4206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37D68-3436-4DB4-AD39-5A62214D684F}" type="datetimeFigureOut">
              <a:rPr lang="zh-CN" altLang="en-US" smtClean="0"/>
              <a:t>2023/10/31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AF8DE-962E-4DDC-94DE-F181107E6D4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293505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07008" y="1913470"/>
            <a:ext cx="4754880" cy="743094"/>
          </a:xfrm>
        </p:spPr>
        <p:txBody>
          <a:bodyPr anchor="ctr">
            <a:normAutofit/>
          </a:bodyPr>
          <a:lstStyle>
            <a:lvl1pPr marL="0" indent="0">
              <a:buNone/>
              <a:defRPr sz="21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07008" y="2656566"/>
            <a:ext cx="4754880" cy="35661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31230" y="1913470"/>
            <a:ext cx="4754880" cy="743094"/>
          </a:xfrm>
        </p:spPr>
        <p:txBody>
          <a:bodyPr anchor="ctr">
            <a:normAutofit/>
          </a:bodyPr>
          <a:lstStyle>
            <a:lvl1pPr marL="0" indent="0">
              <a:buNone/>
              <a:defRPr sz="21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31230" y="2656564"/>
            <a:ext cx="4754880" cy="35661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37D68-3436-4DB4-AD39-5A62214D684F}" type="datetimeFigureOut">
              <a:rPr lang="zh-CN" altLang="en-US" smtClean="0"/>
              <a:t>2023/10/31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AF8DE-962E-4DDC-94DE-F181107E6D4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957096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37D68-3436-4DB4-AD39-5A62214D684F}" type="datetimeFigureOut">
              <a:rPr lang="zh-CN" altLang="en-US" smtClean="0"/>
              <a:t>2023/10/31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AF8DE-962E-4DDC-94DE-F181107E6D4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794076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37D68-3436-4DB4-AD39-5A62214D684F}" type="datetimeFigureOut">
              <a:rPr lang="zh-CN" altLang="en-US" smtClean="0"/>
              <a:t>2023/10/31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AF8DE-962E-4DDC-94DE-F181107E6D4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964377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07008" y="2120054"/>
            <a:ext cx="6126480" cy="4114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89023" y="2147486"/>
            <a:ext cx="3200400" cy="3432319"/>
          </a:xfrm>
        </p:spPr>
        <p:txBody>
          <a:bodyPr>
            <a:normAutofit/>
          </a:bodyPr>
          <a:lstStyle>
            <a:lvl1pPr marL="0" indent="0">
              <a:lnSpc>
                <a:spcPct val="95000"/>
              </a:lnSpc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37D68-3436-4DB4-AD39-5A62214D684F}" type="datetimeFigureOut">
              <a:rPr lang="zh-CN" altLang="en-US" smtClean="0"/>
              <a:t>2023/10/31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AF8DE-962E-4DDC-94DE-F181107E6D4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552841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80160" y="2211494"/>
            <a:ext cx="6126480" cy="3931920"/>
          </a:xfrm>
          <a:solidFill>
            <a:schemeClr val="tx2">
              <a:lumMod val="60000"/>
              <a:lumOff val="40000"/>
            </a:schemeClr>
          </a:solidFill>
        </p:spPr>
        <p:txBody>
          <a:bodyPr tIns="365760" anchor="t"/>
          <a:lstStyle>
            <a:lvl1pPr marL="0" indent="0" algn="ctr">
              <a:buNone/>
              <a:defRPr sz="3200">
                <a:solidFill>
                  <a:schemeClr val="tx1">
                    <a:lumMod val="50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90688" y="2150621"/>
            <a:ext cx="3200400" cy="3429000"/>
          </a:xfrm>
        </p:spPr>
        <p:txBody>
          <a:bodyPr>
            <a:normAutofit/>
          </a:bodyPr>
          <a:lstStyle>
            <a:lvl1pPr marL="0" indent="0">
              <a:lnSpc>
                <a:spcPct val="95000"/>
              </a:lnSpc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37D68-3436-4DB4-AD39-5A62214D684F}" type="datetimeFigureOut">
              <a:rPr lang="zh-CN" altLang="en-US" smtClean="0"/>
              <a:t>2023/10/31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AF8DE-962E-4DDC-94DE-F181107E6D4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536991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83" y="176109"/>
            <a:ext cx="12188952" cy="16459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02919" y="284176"/>
            <a:ext cx="9784080" cy="15087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02919" y="2011680"/>
            <a:ext cx="9784080" cy="42062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02266" y="6422854"/>
            <a:ext cx="3000894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fld id="{33737D68-3436-4DB4-AD39-5A62214D684F}" type="datetimeFigureOut">
              <a:rPr lang="zh-CN" altLang="en-US" smtClean="0"/>
              <a:t>2023/10/31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596471" y="6422854"/>
            <a:ext cx="50444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/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58927" y="6422854"/>
            <a:ext cx="946264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 b="0">
                <a:solidFill>
                  <a:schemeClr val="tx1"/>
                </a:solidFill>
              </a:defRPr>
            </a:lvl1pPr>
          </a:lstStyle>
          <a:p>
            <a:fld id="{BAFAF8DE-962E-4DDC-94DE-F181107E6D4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3530698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000" kern="1200" cap="all" baseline="0">
          <a:solidFill>
            <a:schemeClr val="bg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tx1"/>
        </a:buClr>
        <a:buFont typeface="Wingdings" pitchFamily="2" charset="2"/>
        <a:buChar char="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4114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6400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8686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0972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2846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718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29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18062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F54E3D5-7103-B069-6C77-2F3E4D518A4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CN" altLang="en-US" dirty="0"/>
              <a:t>什么病挂什么科？详细版对照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59D2D713-3916-D757-F1DF-2EA4C41A005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5216868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BE69E0B-4E29-4FB3-B5DD-F95225B805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b="1" i="0" dirty="0">
                <a:solidFill>
                  <a:srgbClr val="D92142"/>
                </a:solidFill>
                <a:effectLst/>
                <a:latin typeface="system-ui"/>
              </a:rPr>
              <a:t>4</a:t>
            </a:r>
            <a:r>
              <a:rPr lang="zh-CN" altLang="en-US" b="1" i="0" dirty="0">
                <a:solidFill>
                  <a:srgbClr val="D92142"/>
                </a:solidFill>
                <a:effectLst/>
                <a:latin typeface="system-ui"/>
              </a:rPr>
              <a:t>、四肢及躯干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86F85510-C1A9-DE31-DA51-5762E6F4E0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7489" y="2011680"/>
            <a:ext cx="10825795" cy="4562144"/>
          </a:xfrm>
        </p:spPr>
        <p:txBody>
          <a:bodyPr>
            <a:normAutofit/>
          </a:bodyPr>
          <a:lstStyle/>
          <a:p>
            <a:pPr>
              <a:lnSpc>
                <a:spcPct val="200000"/>
              </a:lnSpc>
            </a:pPr>
            <a:r>
              <a:rPr lang="zh-CN" altLang="en-US" sz="2400" dirty="0"/>
              <a:t>久坐后出现了小腿肚肿胀（尤其是老年人），手指按压会出现疼痛</a:t>
            </a:r>
            <a:r>
              <a:rPr lang="en-US" altLang="zh-CN" sz="2400" dirty="0"/>
              <a:t>——</a:t>
            </a:r>
            <a:r>
              <a:rPr lang="zh-CN" altLang="en-US" sz="2400" dirty="0"/>
              <a:t>血管外科</a:t>
            </a:r>
          </a:p>
          <a:p>
            <a:pPr>
              <a:lnSpc>
                <a:spcPct val="200000"/>
              </a:lnSpc>
            </a:pPr>
            <a:r>
              <a:rPr lang="zh-CN" altLang="en-US" sz="2400" dirty="0"/>
              <a:t>原发良、恶性骨肿瘤和软组织肿瘤以及骨转移癌</a:t>
            </a:r>
            <a:r>
              <a:rPr lang="en-US" altLang="zh-CN" sz="2400" dirty="0"/>
              <a:t>——</a:t>
            </a:r>
            <a:r>
              <a:rPr lang="zh-CN" altLang="en-US" sz="2400" dirty="0"/>
              <a:t>骨与软组织肿瘤门诊</a:t>
            </a:r>
          </a:p>
          <a:p>
            <a:pPr>
              <a:lnSpc>
                <a:spcPct val="200000"/>
              </a:lnSpc>
            </a:pPr>
            <a:r>
              <a:rPr lang="zh-CN" altLang="en-US" sz="2400" dirty="0"/>
              <a:t>颈肩痛、腰腿痛</a:t>
            </a:r>
            <a:r>
              <a:rPr lang="en-US" altLang="zh-CN" sz="2400" dirty="0"/>
              <a:t>——</a:t>
            </a:r>
            <a:r>
              <a:rPr lang="zh-CN" altLang="en-US" sz="2400" dirty="0"/>
              <a:t>疼痛门诊</a:t>
            </a:r>
            <a:r>
              <a:rPr lang="en-US" altLang="zh-CN" sz="2400" dirty="0"/>
              <a:t>/</a:t>
            </a:r>
            <a:r>
              <a:rPr lang="zh-CN" altLang="en-US" sz="2400" dirty="0"/>
              <a:t>骨科</a:t>
            </a:r>
          </a:p>
        </p:txBody>
      </p:sp>
    </p:spTree>
    <p:extLst>
      <p:ext uri="{BB962C8B-B14F-4D97-AF65-F5344CB8AC3E}">
        <p14:creationId xmlns:p14="http://schemas.microsoft.com/office/powerpoint/2010/main" val="185813543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BE69E0B-4E29-4FB3-B5DD-F95225B805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b="1" i="0" dirty="0">
                <a:solidFill>
                  <a:srgbClr val="D92142"/>
                </a:solidFill>
                <a:effectLst/>
                <a:latin typeface="system-ui"/>
              </a:rPr>
              <a:t>5</a:t>
            </a:r>
            <a:r>
              <a:rPr lang="zh-CN" altLang="en-US" b="1" i="0" dirty="0">
                <a:solidFill>
                  <a:srgbClr val="D92142"/>
                </a:solidFill>
                <a:effectLst/>
                <a:latin typeface="system-ui"/>
              </a:rPr>
              <a:t>、排泄物及呕吐物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86F85510-C1A9-DE31-DA51-5762E6F4E0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7489" y="2011680"/>
            <a:ext cx="10825795" cy="4562144"/>
          </a:xfrm>
        </p:spPr>
        <p:txBody>
          <a:bodyPr>
            <a:normAutofit/>
          </a:bodyPr>
          <a:lstStyle/>
          <a:p>
            <a:pPr>
              <a:lnSpc>
                <a:spcPct val="200000"/>
              </a:lnSpc>
            </a:pPr>
            <a:r>
              <a:rPr lang="zh-CN" altLang="en-US" sz="2400" dirty="0"/>
              <a:t>小便异常：血尿</a:t>
            </a:r>
            <a:r>
              <a:rPr lang="en-US" altLang="zh-CN" sz="2400" dirty="0"/>
              <a:t>——</a:t>
            </a:r>
            <a:r>
              <a:rPr lang="zh-CN" altLang="en-US" sz="2400" dirty="0"/>
              <a:t>泌尿外科、肾脏内科</a:t>
            </a:r>
          </a:p>
          <a:p>
            <a:pPr>
              <a:lnSpc>
                <a:spcPct val="200000"/>
              </a:lnSpc>
            </a:pPr>
            <a:r>
              <a:rPr lang="zh-CN" altLang="en-US" sz="2400" dirty="0"/>
              <a:t>尿频尿急尿痛</a:t>
            </a:r>
            <a:r>
              <a:rPr lang="en-US" altLang="zh-CN" sz="2400" dirty="0"/>
              <a:t>——</a:t>
            </a:r>
            <a:r>
              <a:rPr lang="zh-CN" altLang="en-US" sz="2400" dirty="0"/>
              <a:t>肾脏内科、泌尿外科</a:t>
            </a:r>
          </a:p>
          <a:p>
            <a:pPr>
              <a:lnSpc>
                <a:spcPct val="200000"/>
              </a:lnSpc>
            </a:pPr>
            <a:r>
              <a:rPr lang="zh-CN" altLang="en-US" sz="2400" dirty="0"/>
              <a:t>尿少伴浮肿</a:t>
            </a:r>
            <a:r>
              <a:rPr lang="en-US" altLang="zh-CN" sz="2400" dirty="0"/>
              <a:t>——</a:t>
            </a:r>
            <a:r>
              <a:rPr lang="zh-CN" altLang="en-US" sz="2400" dirty="0"/>
              <a:t>肾脏内科</a:t>
            </a:r>
          </a:p>
          <a:p>
            <a:pPr>
              <a:lnSpc>
                <a:spcPct val="200000"/>
              </a:lnSpc>
            </a:pPr>
            <a:r>
              <a:rPr lang="zh-CN" altLang="en-US" sz="2400" dirty="0"/>
              <a:t>尿少伴腰痛</a:t>
            </a:r>
            <a:r>
              <a:rPr lang="en-US" altLang="zh-CN" sz="2400" dirty="0"/>
              <a:t>——</a:t>
            </a:r>
            <a:r>
              <a:rPr lang="zh-CN" altLang="en-US" sz="2400" dirty="0"/>
              <a:t>泌尿外科</a:t>
            </a:r>
          </a:p>
        </p:txBody>
      </p:sp>
    </p:spTree>
    <p:extLst>
      <p:ext uri="{BB962C8B-B14F-4D97-AF65-F5344CB8AC3E}">
        <p14:creationId xmlns:p14="http://schemas.microsoft.com/office/powerpoint/2010/main" val="29966260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BE69E0B-4E29-4FB3-B5DD-F95225B805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b="1" i="0" dirty="0">
                <a:solidFill>
                  <a:srgbClr val="D92142"/>
                </a:solidFill>
                <a:effectLst/>
                <a:latin typeface="system-ui"/>
              </a:rPr>
              <a:t>5</a:t>
            </a:r>
            <a:r>
              <a:rPr lang="zh-CN" altLang="en-US" b="1" i="0" dirty="0">
                <a:solidFill>
                  <a:srgbClr val="D92142"/>
                </a:solidFill>
                <a:effectLst/>
                <a:latin typeface="system-ui"/>
              </a:rPr>
              <a:t>、排泄物及呕吐物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86F85510-C1A9-DE31-DA51-5762E6F4E0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7489" y="2011680"/>
            <a:ext cx="10825795" cy="4562144"/>
          </a:xfrm>
        </p:spPr>
        <p:txBody>
          <a:bodyPr>
            <a:normAutofit/>
          </a:bodyPr>
          <a:lstStyle/>
          <a:p>
            <a:pPr>
              <a:lnSpc>
                <a:spcPct val="200000"/>
              </a:lnSpc>
            </a:pPr>
            <a:r>
              <a:rPr lang="zh-CN" altLang="en-US" sz="2400" dirty="0"/>
              <a:t>呕吐伴全腹痛、便血</a:t>
            </a:r>
            <a:r>
              <a:rPr lang="en-US" altLang="zh-CN" sz="2400" dirty="0"/>
              <a:t>——</a:t>
            </a:r>
            <a:r>
              <a:rPr lang="zh-CN" altLang="en-US" sz="2400" dirty="0"/>
              <a:t>普外科、消化内科</a:t>
            </a:r>
          </a:p>
          <a:p>
            <a:pPr>
              <a:lnSpc>
                <a:spcPct val="200000"/>
              </a:lnSpc>
            </a:pPr>
            <a:r>
              <a:rPr lang="zh-CN" altLang="en-US" sz="2400" dirty="0"/>
              <a:t>呕吐伴少量呕血黑便</a:t>
            </a:r>
            <a:r>
              <a:rPr lang="en-US" altLang="zh-CN" sz="2400" dirty="0"/>
              <a:t>——</a:t>
            </a:r>
            <a:r>
              <a:rPr lang="zh-CN" altLang="en-US" sz="2400" dirty="0"/>
              <a:t>消化内科</a:t>
            </a:r>
          </a:p>
          <a:p>
            <a:pPr>
              <a:lnSpc>
                <a:spcPct val="200000"/>
              </a:lnSpc>
            </a:pPr>
            <a:r>
              <a:rPr lang="zh-CN" altLang="en-US" sz="2400" dirty="0"/>
              <a:t>便血：鲜红色</a:t>
            </a:r>
            <a:r>
              <a:rPr lang="en-US" altLang="zh-CN" sz="2400" dirty="0"/>
              <a:t>——</a:t>
            </a:r>
            <a:r>
              <a:rPr lang="zh-CN" altLang="en-US" sz="2400" dirty="0"/>
              <a:t>普外科、肛肠科</a:t>
            </a:r>
          </a:p>
          <a:p>
            <a:pPr>
              <a:lnSpc>
                <a:spcPct val="200000"/>
              </a:lnSpc>
            </a:pPr>
            <a:r>
              <a:rPr lang="zh-CN" altLang="en-US" sz="2400" dirty="0"/>
              <a:t>便血暗红或黑色</a:t>
            </a:r>
            <a:r>
              <a:rPr lang="en-US" altLang="zh-CN" sz="2400" dirty="0"/>
              <a:t>——</a:t>
            </a:r>
            <a:r>
              <a:rPr lang="zh-CN" altLang="en-US" sz="2400" dirty="0"/>
              <a:t>消化内科</a:t>
            </a:r>
          </a:p>
        </p:txBody>
      </p:sp>
    </p:spTree>
    <p:extLst>
      <p:ext uri="{BB962C8B-B14F-4D97-AF65-F5344CB8AC3E}">
        <p14:creationId xmlns:p14="http://schemas.microsoft.com/office/powerpoint/2010/main" val="18345454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BE69E0B-4E29-4FB3-B5DD-F95225B805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b="1" i="0" dirty="0">
                <a:solidFill>
                  <a:srgbClr val="D92142"/>
                </a:solidFill>
                <a:effectLst/>
                <a:latin typeface="system-ui"/>
              </a:rPr>
              <a:t>6</a:t>
            </a:r>
            <a:r>
              <a:rPr lang="zh-CN" altLang="en-US" b="1" i="0" dirty="0">
                <a:solidFill>
                  <a:srgbClr val="D92142"/>
                </a:solidFill>
                <a:effectLst/>
                <a:latin typeface="system-ui"/>
              </a:rPr>
              <a:t>、发热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86F85510-C1A9-DE31-DA51-5762E6F4E0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7489" y="2011680"/>
            <a:ext cx="10825795" cy="4562144"/>
          </a:xfrm>
        </p:spPr>
        <p:txBody>
          <a:bodyPr>
            <a:normAutofit/>
          </a:bodyPr>
          <a:lstStyle/>
          <a:p>
            <a:pPr>
              <a:lnSpc>
                <a:spcPct val="200000"/>
              </a:lnSpc>
            </a:pPr>
            <a:r>
              <a:rPr lang="zh-CN" altLang="en-US" sz="2400" dirty="0"/>
              <a:t>发烧伴咳嗽、咳痰、胸痛</a:t>
            </a:r>
            <a:r>
              <a:rPr lang="en-US" altLang="zh-CN" sz="2400" dirty="0"/>
              <a:t>——</a:t>
            </a:r>
            <a:r>
              <a:rPr lang="zh-CN" altLang="en-US" sz="2400" dirty="0"/>
              <a:t>发热门诊、呼吸内科</a:t>
            </a:r>
          </a:p>
          <a:p>
            <a:pPr>
              <a:lnSpc>
                <a:spcPct val="200000"/>
              </a:lnSpc>
            </a:pPr>
            <a:r>
              <a:rPr lang="zh-CN" altLang="en-US" sz="2400" dirty="0"/>
              <a:t>发烧伴腹泻、腹胀、腹痛</a:t>
            </a:r>
            <a:r>
              <a:rPr lang="en-US" altLang="zh-CN" sz="2400" dirty="0"/>
              <a:t>——</a:t>
            </a:r>
            <a:r>
              <a:rPr lang="zh-CN" altLang="en-US" sz="2400" dirty="0"/>
              <a:t>感染科、肠道门诊</a:t>
            </a:r>
          </a:p>
          <a:p>
            <a:pPr>
              <a:lnSpc>
                <a:spcPct val="200000"/>
              </a:lnSpc>
            </a:pPr>
            <a:r>
              <a:rPr lang="zh-CN" altLang="en-US" sz="2400" dirty="0"/>
              <a:t>发烧伴头痛、恶心、神志改变</a:t>
            </a:r>
            <a:r>
              <a:rPr lang="en-US" altLang="zh-CN" sz="2400" dirty="0"/>
              <a:t>——</a:t>
            </a:r>
            <a:r>
              <a:rPr lang="zh-CN" altLang="en-US" sz="2400" dirty="0"/>
              <a:t>神经内科</a:t>
            </a:r>
          </a:p>
        </p:txBody>
      </p:sp>
    </p:spTree>
    <p:extLst>
      <p:ext uri="{BB962C8B-B14F-4D97-AF65-F5344CB8AC3E}">
        <p14:creationId xmlns:p14="http://schemas.microsoft.com/office/powerpoint/2010/main" val="69103833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BE69E0B-4E29-4FB3-B5DD-F95225B805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b="1" i="0" dirty="0">
                <a:solidFill>
                  <a:srgbClr val="D92142"/>
                </a:solidFill>
                <a:effectLst/>
                <a:latin typeface="system-ui"/>
              </a:rPr>
              <a:t>7</a:t>
            </a:r>
            <a:r>
              <a:rPr lang="zh-CN" altLang="en-US" b="1" i="0" dirty="0">
                <a:solidFill>
                  <a:srgbClr val="D92142"/>
                </a:solidFill>
                <a:effectLst/>
                <a:latin typeface="system-ui"/>
              </a:rPr>
              <a:t>、浮肿及其他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86F85510-C1A9-DE31-DA51-5762E6F4E0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7489" y="2011680"/>
            <a:ext cx="10825795" cy="4562144"/>
          </a:xfrm>
        </p:spPr>
        <p:txBody>
          <a:bodyPr>
            <a:normAutofit/>
          </a:bodyPr>
          <a:lstStyle/>
          <a:p>
            <a:pPr>
              <a:lnSpc>
                <a:spcPct val="200000"/>
              </a:lnSpc>
            </a:pPr>
            <a:r>
              <a:rPr lang="zh-CN" altLang="en-US" sz="2400" dirty="0"/>
              <a:t>浮肿脸肿为主，伴尿少</a:t>
            </a:r>
            <a:r>
              <a:rPr lang="en-US" altLang="zh-CN" sz="2400" dirty="0"/>
              <a:t>——</a:t>
            </a:r>
            <a:r>
              <a:rPr lang="zh-CN" altLang="en-US" sz="2400" dirty="0"/>
              <a:t>肾脏内科</a:t>
            </a:r>
          </a:p>
          <a:p>
            <a:pPr>
              <a:lnSpc>
                <a:spcPct val="200000"/>
              </a:lnSpc>
            </a:pPr>
            <a:r>
              <a:rPr lang="zh-CN" altLang="en-US" sz="2400" dirty="0"/>
              <a:t>浮肿腹胀为主，伴黄疸</a:t>
            </a:r>
            <a:r>
              <a:rPr lang="en-US" altLang="zh-CN" sz="2400" dirty="0"/>
              <a:t>——</a:t>
            </a:r>
            <a:r>
              <a:rPr lang="zh-CN" altLang="en-US" sz="2400" dirty="0"/>
              <a:t>消化内科</a:t>
            </a:r>
          </a:p>
          <a:p>
            <a:pPr>
              <a:lnSpc>
                <a:spcPct val="200000"/>
              </a:lnSpc>
            </a:pPr>
            <a:r>
              <a:rPr lang="zh-CN" altLang="en-US" sz="2400" dirty="0"/>
              <a:t>下肢肿为主，伴气促</a:t>
            </a:r>
            <a:r>
              <a:rPr lang="en-US" altLang="zh-CN" sz="2400" dirty="0"/>
              <a:t>——</a:t>
            </a:r>
            <a:r>
              <a:rPr lang="zh-CN" altLang="en-US" sz="2400" dirty="0"/>
              <a:t>心血管内科</a:t>
            </a:r>
          </a:p>
          <a:p>
            <a:pPr>
              <a:lnSpc>
                <a:spcPct val="200000"/>
              </a:lnSpc>
            </a:pPr>
            <a:r>
              <a:rPr lang="zh-CN" altLang="en-US" sz="2400" dirty="0"/>
              <a:t>全身肿怕冷、嗜睡、脱发</a:t>
            </a:r>
            <a:r>
              <a:rPr lang="en-US" altLang="zh-CN" sz="2400" dirty="0"/>
              <a:t>——</a:t>
            </a:r>
            <a:r>
              <a:rPr lang="zh-CN" altLang="en-US" sz="2400" dirty="0"/>
              <a:t>内分泌科</a:t>
            </a:r>
          </a:p>
        </p:txBody>
      </p:sp>
    </p:spTree>
    <p:extLst>
      <p:ext uri="{BB962C8B-B14F-4D97-AF65-F5344CB8AC3E}">
        <p14:creationId xmlns:p14="http://schemas.microsoft.com/office/powerpoint/2010/main" val="335438232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BE69E0B-4E29-4FB3-B5DD-F95225B805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b="1" i="0" dirty="0">
                <a:solidFill>
                  <a:srgbClr val="D92142"/>
                </a:solidFill>
                <a:effectLst/>
                <a:latin typeface="system-ui"/>
              </a:rPr>
              <a:t>7</a:t>
            </a:r>
            <a:r>
              <a:rPr lang="zh-CN" altLang="en-US" b="1" i="0" dirty="0">
                <a:solidFill>
                  <a:srgbClr val="D92142"/>
                </a:solidFill>
                <a:effectLst/>
                <a:latin typeface="system-ui"/>
              </a:rPr>
              <a:t>、浮肿及其他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86F85510-C1A9-DE31-DA51-5762E6F4E0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7489" y="2011680"/>
            <a:ext cx="10825795" cy="4562144"/>
          </a:xfrm>
        </p:spPr>
        <p:txBody>
          <a:bodyPr>
            <a:normAutofit/>
          </a:bodyPr>
          <a:lstStyle/>
          <a:p>
            <a:pPr>
              <a:lnSpc>
                <a:spcPct val="200000"/>
              </a:lnSpc>
            </a:pPr>
            <a:r>
              <a:rPr lang="zh-CN" altLang="en-US" sz="2400" dirty="0"/>
              <a:t>体重减轻：伴多尿、多饮、多食</a:t>
            </a:r>
            <a:r>
              <a:rPr lang="en-US" altLang="zh-CN" sz="2400" dirty="0"/>
              <a:t>——</a:t>
            </a:r>
            <a:r>
              <a:rPr lang="zh-CN" altLang="en-US" sz="2400" dirty="0"/>
              <a:t>内分泌科</a:t>
            </a:r>
          </a:p>
          <a:p>
            <a:pPr>
              <a:lnSpc>
                <a:spcPct val="200000"/>
              </a:lnSpc>
            </a:pPr>
            <a:r>
              <a:rPr lang="zh-CN" altLang="en-US" sz="2400" dirty="0"/>
              <a:t>怕热、多汗、急躁</a:t>
            </a:r>
            <a:r>
              <a:rPr lang="en-US" altLang="zh-CN" sz="2400" dirty="0"/>
              <a:t>——</a:t>
            </a:r>
            <a:r>
              <a:rPr lang="zh-CN" altLang="en-US" sz="2400" dirty="0"/>
              <a:t>内分泌科</a:t>
            </a:r>
          </a:p>
          <a:p>
            <a:pPr>
              <a:lnSpc>
                <a:spcPct val="200000"/>
              </a:lnSpc>
            </a:pPr>
            <a:r>
              <a:rPr lang="zh-CN" altLang="en-US" sz="2400" dirty="0"/>
              <a:t>不明原因淋巴结肿大、肝脾肿大，长期发热原因不明</a:t>
            </a:r>
            <a:r>
              <a:rPr lang="en-US" altLang="zh-CN" sz="2400" dirty="0"/>
              <a:t>——</a:t>
            </a:r>
            <a:r>
              <a:rPr lang="zh-CN" altLang="en-US" sz="2400" dirty="0"/>
              <a:t>血液科</a:t>
            </a:r>
          </a:p>
          <a:p>
            <a:pPr>
              <a:lnSpc>
                <a:spcPct val="200000"/>
              </a:lnSpc>
            </a:pPr>
            <a:r>
              <a:rPr lang="zh-CN" altLang="en-US" sz="2400" dirty="0"/>
              <a:t>手术后病人身体所携带的导管定期维护</a:t>
            </a:r>
            <a:r>
              <a:rPr lang="en-US" altLang="zh-CN" sz="2400" dirty="0"/>
              <a:t>——</a:t>
            </a:r>
            <a:r>
              <a:rPr lang="zh-CN" altLang="en-US" sz="2400" dirty="0"/>
              <a:t>导管维护咨询门诊</a:t>
            </a:r>
          </a:p>
        </p:txBody>
      </p:sp>
    </p:spTree>
    <p:extLst>
      <p:ext uri="{BB962C8B-B14F-4D97-AF65-F5344CB8AC3E}">
        <p14:creationId xmlns:p14="http://schemas.microsoft.com/office/powerpoint/2010/main" val="364833109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BE69E0B-4E29-4FB3-B5DD-F95225B805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b="1" i="0" dirty="0">
                <a:solidFill>
                  <a:srgbClr val="D92142"/>
                </a:solidFill>
                <a:effectLst/>
                <a:latin typeface="system-ui"/>
              </a:rPr>
              <a:t>8</a:t>
            </a:r>
            <a:r>
              <a:rPr lang="zh-CN" altLang="en-US" b="1" i="0" dirty="0">
                <a:solidFill>
                  <a:srgbClr val="D92142"/>
                </a:solidFill>
                <a:effectLst/>
                <a:latin typeface="system-ui"/>
              </a:rPr>
              <a:t>、中医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86F85510-C1A9-DE31-DA51-5762E6F4E0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7489" y="2011680"/>
            <a:ext cx="10825795" cy="4562144"/>
          </a:xfrm>
        </p:spPr>
        <p:txBody>
          <a:bodyPr>
            <a:normAutofit lnSpcReduction="10000"/>
          </a:bodyPr>
          <a:lstStyle/>
          <a:p>
            <a:pPr>
              <a:lnSpc>
                <a:spcPct val="200000"/>
              </a:lnSpc>
            </a:pPr>
            <a:r>
              <a:rPr lang="zh-CN" altLang="en-US" sz="2400" dirty="0"/>
              <a:t>系统性风湿病（如类风湿关节炎、系统性红斑狼疮、干燥综合症、炎性肌病、硬皮病、混合性结缔组织病）和系统性血管炎、脊柱关节病的中西结合治疗</a:t>
            </a:r>
            <a:r>
              <a:rPr lang="en-US" altLang="zh-CN" sz="2400" dirty="0"/>
              <a:t>——</a:t>
            </a:r>
            <a:r>
              <a:rPr lang="zh-CN" altLang="en-US" sz="2400" dirty="0"/>
              <a:t>中医门诊</a:t>
            </a:r>
          </a:p>
          <a:p>
            <a:pPr>
              <a:lnSpc>
                <a:spcPct val="200000"/>
              </a:lnSpc>
            </a:pPr>
            <a:r>
              <a:rPr lang="zh-CN" altLang="en-US" sz="2400" dirty="0"/>
              <a:t>小儿推拿，尤其是小儿斜颈、消化不良（小儿腹泻、疳积等）、神经系统后遗症康复等</a:t>
            </a:r>
            <a:r>
              <a:rPr lang="en-US" altLang="zh-CN" sz="2400" dirty="0"/>
              <a:t>——</a:t>
            </a:r>
            <a:r>
              <a:rPr lang="zh-CN" altLang="en-US" sz="2400" dirty="0"/>
              <a:t>推拿科</a:t>
            </a:r>
          </a:p>
          <a:p>
            <a:pPr>
              <a:lnSpc>
                <a:spcPct val="200000"/>
              </a:lnSpc>
            </a:pPr>
            <a:r>
              <a:rPr lang="zh-CN" altLang="en-US" sz="2400" dirty="0"/>
              <a:t>胆囊结石和肾结石</a:t>
            </a:r>
            <a:r>
              <a:rPr lang="en-US" altLang="zh-CN" sz="2400" dirty="0"/>
              <a:t>——</a:t>
            </a:r>
            <a:r>
              <a:rPr lang="zh-CN" altLang="en-US" sz="2400" dirty="0"/>
              <a:t>中医胆肾结石科</a:t>
            </a:r>
          </a:p>
        </p:txBody>
      </p:sp>
    </p:spTree>
    <p:extLst>
      <p:ext uri="{BB962C8B-B14F-4D97-AF65-F5344CB8AC3E}">
        <p14:creationId xmlns:p14="http://schemas.microsoft.com/office/powerpoint/2010/main" val="313839663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BE69E0B-4E29-4FB3-B5DD-F95225B805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b="1" i="0" dirty="0">
                <a:solidFill>
                  <a:srgbClr val="D92142"/>
                </a:solidFill>
                <a:effectLst/>
                <a:latin typeface="system-ui"/>
              </a:rPr>
              <a:t>8</a:t>
            </a:r>
            <a:r>
              <a:rPr lang="zh-CN" altLang="en-US" b="1" i="0" dirty="0">
                <a:solidFill>
                  <a:srgbClr val="D92142"/>
                </a:solidFill>
                <a:effectLst/>
                <a:latin typeface="system-ui"/>
              </a:rPr>
              <a:t>、中医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86F85510-C1A9-DE31-DA51-5762E6F4E0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7489" y="2011680"/>
            <a:ext cx="10825795" cy="4562144"/>
          </a:xfrm>
        </p:spPr>
        <p:txBody>
          <a:bodyPr>
            <a:normAutofit/>
          </a:bodyPr>
          <a:lstStyle/>
          <a:p>
            <a:pPr>
              <a:lnSpc>
                <a:spcPct val="200000"/>
              </a:lnSpc>
            </a:pPr>
            <a:r>
              <a:rPr lang="zh-CN" altLang="en-US" sz="2400" dirty="0"/>
              <a:t>中医调理，不孕不育、月经病、女性更年期内分泌紊乱</a:t>
            </a:r>
            <a:r>
              <a:rPr lang="en-US" altLang="zh-CN" sz="2400" dirty="0"/>
              <a:t>——</a:t>
            </a:r>
            <a:r>
              <a:rPr lang="zh-CN" altLang="en-US" sz="2400" dirty="0"/>
              <a:t>中医妇科</a:t>
            </a:r>
          </a:p>
          <a:p>
            <a:pPr>
              <a:lnSpc>
                <a:spcPct val="200000"/>
              </a:lnSpc>
            </a:pPr>
            <a:r>
              <a:rPr lang="zh-CN" altLang="en-US" sz="2400" dirty="0"/>
              <a:t>男性前列腺疾病、男性不育、男性性功能障碍</a:t>
            </a:r>
            <a:r>
              <a:rPr lang="en-US" altLang="zh-CN" sz="2400" dirty="0"/>
              <a:t>——</a:t>
            </a:r>
            <a:r>
              <a:rPr lang="zh-CN" altLang="en-US" sz="2400" dirty="0"/>
              <a:t>中医男科</a:t>
            </a:r>
          </a:p>
          <a:p>
            <a:pPr>
              <a:lnSpc>
                <a:spcPct val="200000"/>
              </a:lnSpc>
            </a:pPr>
            <a:r>
              <a:rPr lang="zh-CN" altLang="en-US" sz="2400" dirty="0"/>
              <a:t>肿瘤中西医结合治疗</a:t>
            </a:r>
            <a:r>
              <a:rPr lang="en-US" altLang="zh-CN" sz="2400" dirty="0"/>
              <a:t>——</a:t>
            </a:r>
            <a:r>
              <a:rPr lang="zh-CN" altLang="en-US" sz="2400" dirty="0"/>
              <a:t>中医肿瘤</a:t>
            </a:r>
          </a:p>
        </p:txBody>
      </p:sp>
    </p:spTree>
    <p:extLst>
      <p:ext uri="{BB962C8B-B14F-4D97-AF65-F5344CB8AC3E}">
        <p14:creationId xmlns:p14="http://schemas.microsoft.com/office/powerpoint/2010/main" val="103837937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BE69E0B-4E29-4FB3-B5DD-F95225B805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b="1" i="0" dirty="0">
                <a:solidFill>
                  <a:srgbClr val="D92142"/>
                </a:solidFill>
                <a:effectLst/>
                <a:latin typeface="system-ui"/>
              </a:rPr>
              <a:t>8</a:t>
            </a:r>
            <a:r>
              <a:rPr lang="zh-CN" altLang="en-US" b="1" i="0" dirty="0">
                <a:solidFill>
                  <a:srgbClr val="D92142"/>
                </a:solidFill>
                <a:effectLst/>
                <a:latin typeface="system-ui"/>
              </a:rPr>
              <a:t>、中医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86F85510-C1A9-DE31-DA51-5762E6F4E0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7489" y="2011680"/>
            <a:ext cx="10825795" cy="4562144"/>
          </a:xfrm>
        </p:spPr>
        <p:txBody>
          <a:bodyPr>
            <a:normAutofit/>
          </a:bodyPr>
          <a:lstStyle/>
          <a:p>
            <a:pPr>
              <a:lnSpc>
                <a:spcPct val="200000"/>
              </a:lnSpc>
            </a:pPr>
            <a:r>
              <a:rPr lang="zh-CN" altLang="en-US" sz="2400" dirty="0"/>
              <a:t>眼干涩、眼疲劳、黑眼圈、眼袋、眼周细纹、鱼尾纹、抬头纹、川字纹、法令纹、眼周色斑、黄褐斑</a:t>
            </a:r>
            <a:r>
              <a:rPr lang="en-US" altLang="zh-CN" sz="2400" dirty="0"/>
              <a:t>——</a:t>
            </a:r>
            <a:r>
              <a:rPr lang="zh-CN" altLang="en-US" sz="2400" dirty="0"/>
              <a:t>美容中医科</a:t>
            </a:r>
          </a:p>
          <a:p>
            <a:pPr>
              <a:lnSpc>
                <a:spcPct val="200000"/>
              </a:lnSpc>
            </a:pPr>
            <a:r>
              <a:rPr lang="zh-CN" altLang="en-US" sz="2400" dirty="0"/>
              <a:t>周围性面瘫及中枢性面瘫</a:t>
            </a:r>
            <a:r>
              <a:rPr lang="en-US" altLang="zh-CN" sz="2400" dirty="0"/>
              <a:t>——</a:t>
            </a:r>
            <a:r>
              <a:rPr lang="zh-CN" altLang="en-US" sz="2400" dirty="0"/>
              <a:t>面瘫专科</a:t>
            </a:r>
          </a:p>
          <a:p>
            <a:pPr>
              <a:lnSpc>
                <a:spcPct val="200000"/>
              </a:lnSpc>
            </a:pPr>
            <a:r>
              <a:rPr lang="zh-CN" altLang="en-US" sz="2400" dirty="0"/>
              <a:t>老年内科常见病、多发病和疑难病</a:t>
            </a:r>
            <a:r>
              <a:rPr lang="en-US" altLang="zh-CN" sz="2400" dirty="0"/>
              <a:t>——</a:t>
            </a:r>
            <a:r>
              <a:rPr lang="zh-CN" altLang="en-US" sz="2400" dirty="0"/>
              <a:t>中医老年病科</a:t>
            </a:r>
          </a:p>
        </p:txBody>
      </p:sp>
    </p:spTree>
    <p:extLst>
      <p:ext uri="{BB962C8B-B14F-4D97-AF65-F5344CB8AC3E}">
        <p14:creationId xmlns:p14="http://schemas.microsoft.com/office/powerpoint/2010/main" val="284053858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BE69E0B-4E29-4FB3-B5DD-F95225B805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b="1" i="0" dirty="0">
                <a:solidFill>
                  <a:srgbClr val="D92142"/>
                </a:solidFill>
                <a:effectLst/>
                <a:latin typeface="system-ui"/>
              </a:rPr>
              <a:t>9</a:t>
            </a:r>
            <a:r>
              <a:rPr lang="zh-CN" altLang="en-US" b="1" i="0" dirty="0">
                <a:solidFill>
                  <a:srgbClr val="D92142"/>
                </a:solidFill>
                <a:effectLst/>
                <a:latin typeface="system-ui"/>
              </a:rPr>
              <a:t>、儿童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86F85510-C1A9-DE31-DA51-5762E6F4E0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7489" y="2011680"/>
            <a:ext cx="10825795" cy="4562144"/>
          </a:xfrm>
        </p:spPr>
        <p:txBody>
          <a:bodyPr>
            <a:normAutofit/>
          </a:bodyPr>
          <a:lstStyle/>
          <a:p>
            <a:pPr>
              <a:lnSpc>
                <a:spcPct val="200000"/>
              </a:lnSpc>
            </a:pPr>
            <a:r>
              <a:rPr lang="en-US" altLang="zh-CN" sz="2400" dirty="0"/>
              <a:t>14</a:t>
            </a:r>
            <a:r>
              <a:rPr lang="zh-CN" altLang="en-US" sz="2400" dirty="0"/>
              <a:t>岁以下儿童，除眼、耳、鼻、喉、皮肤等科以外的内外科疾病</a:t>
            </a:r>
            <a:r>
              <a:rPr lang="en-US" altLang="zh-CN" sz="2400" dirty="0"/>
              <a:t>——</a:t>
            </a:r>
            <a:r>
              <a:rPr lang="zh-CN" altLang="en-US" sz="2400" dirty="0"/>
              <a:t>儿科</a:t>
            </a:r>
          </a:p>
          <a:p>
            <a:pPr>
              <a:lnSpc>
                <a:spcPct val="200000"/>
              </a:lnSpc>
            </a:pPr>
            <a:r>
              <a:rPr lang="zh-CN" altLang="en-US" sz="2400" dirty="0"/>
              <a:t>儿童哮喘，长期咳嗽</a:t>
            </a:r>
            <a:r>
              <a:rPr lang="en-US" altLang="zh-CN" sz="2400" dirty="0"/>
              <a:t>——</a:t>
            </a:r>
            <a:r>
              <a:rPr lang="zh-CN" altLang="en-US" sz="2400" dirty="0"/>
              <a:t>小儿哮喘专科</a:t>
            </a:r>
          </a:p>
          <a:p>
            <a:pPr>
              <a:lnSpc>
                <a:spcPct val="200000"/>
              </a:lnSpc>
            </a:pPr>
            <a:r>
              <a:rPr lang="zh-CN" altLang="en-US" sz="2400" dirty="0"/>
              <a:t>儿童胃肠、胆胰疾病</a:t>
            </a:r>
            <a:r>
              <a:rPr lang="en-US" altLang="zh-CN" sz="2400" dirty="0"/>
              <a:t>——</a:t>
            </a:r>
            <a:r>
              <a:rPr lang="zh-CN" altLang="en-US" sz="2400" dirty="0"/>
              <a:t>小儿消化专科</a:t>
            </a:r>
          </a:p>
          <a:p>
            <a:pPr>
              <a:lnSpc>
                <a:spcPct val="200000"/>
              </a:lnSpc>
            </a:pPr>
            <a:r>
              <a:rPr lang="zh-CN" altLang="en-US" sz="2400" dirty="0"/>
              <a:t>遗传性疾病、罕见性疾病</a:t>
            </a:r>
            <a:r>
              <a:rPr lang="en-US" altLang="zh-CN" sz="2400" dirty="0"/>
              <a:t>——</a:t>
            </a:r>
            <a:r>
              <a:rPr lang="zh-CN" altLang="en-US" sz="2400" dirty="0"/>
              <a:t>儿童医学遗传门诊</a:t>
            </a:r>
          </a:p>
          <a:p>
            <a:pPr>
              <a:lnSpc>
                <a:spcPct val="200000"/>
              </a:lnSpc>
            </a:pPr>
            <a:r>
              <a:rPr lang="zh-CN" altLang="en-US" sz="2400" dirty="0"/>
              <a:t>儿童多动症、抽动症，遗尿，儿童情绪和行为问题</a:t>
            </a:r>
            <a:r>
              <a:rPr lang="en-US" altLang="zh-CN" sz="2400" dirty="0"/>
              <a:t>——</a:t>
            </a:r>
            <a:r>
              <a:rPr lang="zh-CN" altLang="en-US" sz="2400" dirty="0"/>
              <a:t>小儿发育行为专科</a:t>
            </a:r>
          </a:p>
        </p:txBody>
      </p:sp>
    </p:spTree>
    <p:extLst>
      <p:ext uri="{BB962C8B-B14F-4D97-AF65-F5344CB8AC3E}">
        <p14:creationId xmlns:p14="http://schemas.microsoft.com/office/powerpoint/2010/main" val="13353162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BE69E0B-4E29-4FB3-B5DD-F95225B805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b="1" i="0" dirty="0">
                <a:solidFill>
                  <a:srgbClr val="D92142"/>
                </a:solidFill>
                <a:effectLst/>
                <a:latin typeface="system-ui"/>
              </a:rPr>
              <a:t>1</a:t>
            </a:r>
            <a:r>
              <a:rPr lang="zh-CN" altLang="en-US" b="1" i="0" dirty="0">
                <a:solidFill>
                  <a:srgbClr val="D92142"/>
                </a:solidFill>
                <a:effectLst/>
                <a:latin typeface="system-ui"/>
              </a:rPr>
              <a:t>、头部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86F85510-C1A9-DE31-DA51-5762E6F4E0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7489" y="2011680"/>
            <a:ext cx="10825795" cy="4562144"/>
          </a:xfrm>
        </p:spPr>
        <p:txBody>
          <a:bodyPr>
            <a:normAutofit/>
          </a:bodyPr>
          <a:lstStyle/>
          <a:p>
            <a:pPr>
              <a:lnSpc>
                <a:spcPct val="200000"/>
              </a:lnSpc>
            </a:pPr>
            <a:r>
              <a:rPr lang="zh-CN" altLang="en-US" sz="2400" dirty="0"/>
              <a:t>头痛头昏</a:t>
            </a:r>
            <a:r>
              <a:rPr lang="en-US" altLang="zh-CN" sz="2400" dirty="0"/>
              <a:t>——</a:t>
            </a:r>
            <a:r>
              <a:rPr lang="zh-CN" altLang="en-US" sz="2400" dirty="0"/>
              <a:t>神经内科</a:t>
            </a:r>
          </a:p>
          <a:p>
            <a:pPr>
              <a:lnSpc>
                <a:spcPct val="200000"/>
              </a:lnSpc>
            </a:pPr>
            <a:r>
              <a:rPr lang="zh-CN" altLang="en-US" sz="2400" dirty="0"/>
              <a:t>头痛头昏伴视力听力、障碍、肢体活动障碍等</a:t>
            </a:r>
            <a:r>
              <a:rPr lang="en-US" altLang="zh-CN" sz="2400" dirty="0"/>
              <a:t>——</a:t>
            </a:r>
            <a:r>
              <a:rPr lang="zh-CN" altLang="en-US" sz="2400" dirty="0"/>
              <a:t>神经外科</a:t>
            </a:r>
          </a:p>
          <a:p>
            <a:pPr>
              <a:lnSpc>
                <a:spcPct val="200000"/>
              </a:lnSpc>
            </a:pPr>
            <a:r>
              <a:rPr lang="zh-CN" altLang="en-US" sz="2400" dirty="0"/>
              <a:t>头痛并伴有眼眶疼，视觉模糊，眼睛流泪或眼结膜充血，有可能是青光眼或眼内压增高等情况</a:t>
            </a:r>
            <a:r>
              <a:rPr lang="en-US" altLang="zh-CN" sz="2400" dirty="0"/>
              <a:t>——</a:t>
            </a:r>
            <a:r>
              <a:rPr lang="zh-CN" altLang="en-US" sz="2400" dirty="0"/>
              <a:t>眼科</a:t>
            </a:r>
          </a:p>
          <a:p>
            <a:pPr>
              <a:lnSpc>
                <a:spcPct val="200000"/>
              </a:lnSpc>
            </a:pPr>
            <a:r>
              <a:rPr lang="zh-CN" altLang="en-US" sz="2400" dirty="0"/>
              <a:t>头痛时伴有眩晕、耳鸣，或者鼻塞、流脓鼻涕，或鼻涕带血</a:t>
            </a:r>
            <a:r>
              <a:rPr lang="en-US" altLang="zh-CN" sz="2400" dirty="0"/>
              <a:t>——</a:t>
            </a:r>
            <a:r>
              <a:rPr lang="zh-CN" altLang="en-US" sz="2400" dirty="0"/>
              <a:t>耳鼻咽喉科</a:t>
            </a:r>
          </a:p>
        </p:txBody>
      </p:sp>
    </p:spTree>
    <p:extLst>
      <p:ext uri="{BB962C8B-B14F-4D97-AF65-F5344CB8AC3E}">
        <p14:creationId xmlns:p14="http://schemas.microsoft.com/office/powerpoint/2010/main" val="238524873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BE69E0B-4E29-4FB3-B5DD-F95225B805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b="1" i="0" dirty="0">
                <a:solidFill>
                  <a:srgbClr val="D92142"/>
                </a:solidFill>
                <a:effectLst/>
                <a:latin typeface="system-ui"/>
              </a:rPr>
              <a:t>9</a:t>
            </a:r>
            <a:r>
              <a:rPr lang="zh-CN" altLang="en-US" b="1" i="0" dirty="0">
                <a:solidFill>
                  <a:srgbClr val="D92142"/>
                </a:solidFill>
                <a:effectLst/>
                <a:latin typeface="system-ui"/>
              </a:rPr>
              <a:t>、儿童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86F85510-C1A9-DE31-DA51-5762E6F4E0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7489" y="2011680"/>
            <a:ext cx="10825795" cy="4562144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200000"/>
              </a:lnSpc>
            </a:pPr>
            <a:r>
              <a:rPr lang="zh-CN" altLang="en-US" sz="2400" dirty="0"/>
              <a:t>先天性心脏病，心率失常、川崎病随访</a:t>
            </a:r>
            <a:r>
              <a:rPr lang="en-US" altLang="zh-CN" sz="2400" dirty="0"/>
              <a:t>——</a:t>
            </a:r>
            <a:r>
              <a:rPr lang="zh-CN" altLang="en-US" sz="2400" dirty="0"/>
              <a:t>小儿心脏病专科</a:t>
            </a:r>
          </a:p>
          <a:p>
            <a:pPr>
              <a:lnSpc>
                <a:spcPct val="200000"/>
              </a:lnSpc>
            </a:pPr>
            <a:r>
              <a:rPr lang="zh-CN" altLang="en-US" sz="2400" dirty="0"/>
              <a:t>矮小症、性早熟、甲状腺疾病、肥胖</a:t>
            </a:r>
            <a:r>
              <a:rPr lang="en-US" altLang="zh-CN" sz="2400" dirty="0"/>
              <a:t>——</a:t>
            </a:r>
            <a:r>
              <a:rPr lang="zh-CN" altLang="en-US" sz="2400" dirty="0"/>
              <a:t>小儿内分泌专科</a:t>
            </a:r>
          </a:p>
          <a:p>
            <a:pPr>
              <a:lnSpc>
                <a:spcPct val="200000"/>
              </a:lnSpc>
            </a:pPr>
            <a:r>
              <a:rPr lang="zh-CN" altLang="en-US" sz="2400" dirty="0"/>
              <a:t>小儿惊厥、癫痫、抽动障碍治疗</a:t>
            </a:r>
            <a:r>
              <a:rPr lang="en-US" altLang="zh-CN" sz="2400" dirty="0"/>
              <a:t>——</a:t>
            </a:r>
            <a:r>
              <a:rPr lang="zh-CN" altLang="en-US" sz="2400" dirty="0"/>
              <a:t>小儿神经专科</a:t>
            </a:r>
          </a:p>
          <a:p>
            <a:pPr>
              <a:lnSpc>
                <a:spcPct val="200000"/>
              </a:lnSpc>
            </a:pPr>
            <a:r>
              <a:rPr lang="zh-CN" altLang="en-US" sz="2400" dirty="0"/>
              <a:t>小儿疝</a:t>
            </a:r>
            <a:r>
              <a:rPr lang="en-US" altLang="zh-CN" sz="2400" dirty="0"/>
              <a:t>——</a:t>
            </a:r>
            <a:r>
              <a:rPr lang="zh-CN" altLang="en-US" sz="2400" dirty="0"/>
              <a:t>小儿疝门诊</a:t>
            </a:r>
          </a:p>
          <a:p>
            <a:pPr>
              <a:lnSpc>
                <a:spcPct val="200000"/>
              </a:lnSpc>
            </a:pPr>
            <a:r>
              <a:rPr lang="zh-CN" altLang="en-US" sz="2400" dirty="0"/>
              <a:t>儿童贫血、血友病、血小板减少症、血液恶性肿瘤及肾小球肾炎、肾病综合症等</a:t>
            </a:r>
            <a:r>
              <a:rPr lang="en-US" altLang="zh-CN" sz="2400" dirty="0"/>
              <a:t>——</a:t>
            </a:r>
            <a:r>
              <a:rPr lang="zh-CN" altLang="en-US" sz="2400" dirty="0"/>
              <a:t>小儿血液肾脏门诊</a:t>
            </a:r>
          </a:p>
        </p:txBody>
      </p:sp>
    </p:spTree>
    <p:extLst>
      <p:ext uri="{BB962C8B-B14F-4D97-AF65-F5344CB8AC3E}">
        <p14:creationId xmlns:p14="http://schemas.microsoft.com/office/powerpoint/2010/main" val="267695972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BE69E0B-4E29-4FB3-B5DD-F95225B805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b="1" i="0" dirty="0">
                <a:solidFill>
                  <a:srgbClr val="D92142"/>
                </a:solidFill>
                <a:effectLst/>
                <a:latin typeface="system-ui"/>
              </a:rPr>
              <a:t>9</a:t>
            </a:r>
            <a:r>
              <a:rPr lang="zh-CN" altLang="en-US" b="1" i="0" dirty="0">
                <a:solidFill>
                  <a:srgbClr val="D92142"/>
                </a:solidFill>
                <a:effectLst/>
                <a:latin typeface="system-ui"/>
              </a:rPr>
              <a:t>、儿童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86F85510-C1A9-DE31-DA51-5762E6F4E0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7489" y="2011680"/>
            <a:ext cx="10825795" cy="4562144"/>
          </a:xfrm>
        </p:spPr>
        <p:txBody>
          <a:bodyPr>
            <a:normAutofit/>
          </a:bodyPr>
          <a:lstStyle/>
          <a:p>
            <a:pPr>
              <a:lnSpc>
                <a:spcPct val="200000"/>
              </a:lnSpc>
            </a:pPr>
            <a:r>
              <a:rPr lang="zh-CN" altLang="en-US" sz="2400" dirty="0"/>
              <a:t>挑食偏食、喂养困难、生长迟缓及疾病恢复期</a:t>
            </a:r>
            <a:r>
              <a:rPr lang="en-US" altLang="zh-CN" sz="2400" dirty="0"/>
              <a:t>——</a:t>
            </a:r>
            <a:r>
              <a:rPr lang="zh-CN" altLang="en-US" sz="2400" dirty="0"/>
              <a:t>小儿营养门诊</a:t>
            </a:r>
          </a:p>
          <a:p>
            <a:pPr>
              <a:lnSpc>
                <a:spcPct val="200000"/>
              </a:lnSpc>
            </a:pPr>
            <a:r>
              <a:rPr lang="zh-CN" altLang="en-US" sz="2400" dirty="0"/>
              <a:t>早产儿，足月高危儿的早期体格发育，神经发育的异常进行早期干预指导随访</a:t>
            </a:r>
            <a:r>
              <a:rPr lang="en-US" altLang="zh-CN" sz="2400" dirty="0"/>
              <a:t>——</a:t>
            </a:r>
            <a:r>
              <a:rPr lang="zh-CN" altLang="en-US" sz="2400" dirty="0"/>
              <a:t>早产儿特需门诊</a:t>
            </a:r>
          </a:p>
          <a:p>
            <a:pPr>
              <a:lnSpc>
                <a:spcPct val="200000"/>
              </a:lnSpc>
            </a:pPr>
            <a:r>
              <a:rPr lang="zh-CN" altLang="en-US" sz="2400" dirty="0"/>
              <a:t>儿童眼、耳、鼻、咽喉、皮肤病可挂相应科室的号子</a:t>
            </a:r>
          </a:p>
          <a:p>
            <a:pPr>
              <a:lnSpc>
                <a:spcPct val="200000"/>
              </a:lnSpc>
            </a:pPr>
            <a:r>
              <a:rPr lang="zh-CN" altLang="en-US" sz="2400" dirty="0"/>
              <a:t>小儿屈光及斜弱视</a:t>
            </a:r>
            <a:r>
              <a:rPr lang="en-US" altLang="zh-CN" sz="2400" dirty="0"/>
              <a:t>——</a:t>
            </a:r>
            <a:r>
              <a:rPr lang="zh-CN" altLang="en-US" sz="2400" dirty="0"/>
              <a:t>斜弱视专病门诊</a:t>
            </a:r>
          </a:p>
        </p:txBody>
      </p:sp>
    </p:spTree>
    <p:extLst>
      <p:ext uri="{BB962C8B-B14F-4D97-AF65-F5344CB8AC3E}">
        <p14:creationId xmlns:p14="http://schemas.microsoft.com/office/powerpoint/2010/main" val="109461561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BE69E0B-4E29-4FB3-B5DD-F95225B805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b="1" dirty="0">
                <a:solidFill>
                  <a:srgbClr val="D92142"/>
                </a:solidFill>
                <a:latin typeface="system-ui"/>
              </a:rPr>
              <a:t>10</a:t>
            </a:r>
            <a:r>
              <a:rPr lang="zh-CN" altLang="en-US" b="1" i="0" dirty="0">
                <a:solidFill>
                  <a:srgbClr val="D92142"/>
                </a:solidFill>
                <a:effectLst/>
                <a:latin typeface="system-ui"/>
              </a:rPr>
              <a:t>、妇产科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86F85510-C1A9-DE31-DA51-5762E6F4E0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7489" y="2011680"/>
            <a:ext cx="10825795" cy="4562144"/>
          </a:xfrm>
        </p:spPr>
        <p:txBody>
          <a:bodyPr>
            <a:normAutofit lnSpcReduction="10000"/>
          </a:bodyPr>
          <a:lstStyle/>
          <a:p>
            <a:pPr>
              <a:lnSpc>
                <a:spcPct val="200000"/>
              </a:lnSpc>
            </a:pPr>
            <a:r>
              <a:rPr lang="zh-CN" altLang="en-US" sz="2400" dirty="0"/>
              <a:t>不良生育史的、妊娠合并症并发症生育史的、剖宫产史的妇女，是否适合妊娠进行咨询，评估再次妊娠的风险</a:t>
            </a:r>
            <a:r>
              <a:rPr lang="en-US" altLang="zh-CN" sz="2400" dirty="0"/>
              <a:t>——</a:t>
            </a:r>
            <a:r>
              <a:rPr lang="zh-CN" altLang="en-US" sz="2400" dirty="0"/>
              <a:t>生育咨询门诊</a:t>
            </a:r>
          </a:p>
          <a:p>
            <a:pPr>
              <a:lnSpc>
                <a:spcPct val="200000"/>
              </a:lnSpc>
            </a:pPr>
            <a:r>
              <a:rPr lang="zh-CN" altLang="en-US" sz="2400" dirty="0"/>
              <a:t>异常子宫出血、不孕症、子宫内膜息肉、肌瘤、取环、子宫畸形纠正等检查治疗</a:t>
            </a:r>
            <a:r>
              <a:rPr lang="en-US" altLang="zh-CN" sz="2400" dirty="0"/>
              <a:t>——</a:t>
            </a:r>
            <a:r>
              <a:rPr lang="zh-CN" altLang="en-US" sz="2400" dirty="0"/>
              <a:t>宫颈疾病门诊</a:t>
            </a:r>
            <a:r>
              <a:rPr lang="en-US" altLang="zh-CN" sz="2400" dirty="0"/>
              <a:t>/</a:t>
            </a:r>
            <a:r>
              <a:rPr lang="zh-CN" altLang="en-US" sz="2400" dirty="0"/>
              <a:t>妇科</a:t>
            </a:r>
          </a:p>
          <a:p>
            <a:pPr>
              <a:lnSpc>
                <a:spcPct val="200000"/>
              </a:lnSpc>
            </a:pPr>
            <a:r>
              <a:rPr lang="zh-CN" altLang="en-US" sz="2400" dirty="0"/>
              <a:t>更年期妇女多囊卵巢综合症、高泌乳血症、闭经等妇科内分泌疾病</a:t>
            </a:r>
            <a:r>
              <a:rPr lang="en-US" altLang="zh-CN" sz="2400" dirty="0"/>
              <a:t>——</a:t>
            </a:r>
            <a:r>
              <a:rPr lang="zh-CN" altLang="en-US" sz="2400" dirty="0"/>
              <a:t>围绝经期保健门诊、妇科</a:t>
            </a:r>
          </a:p>
        </p:txBody>
      </p:sp>
    </p:spTree>
    <p:extLst>
      <p:ext uri="{BB962C8B-B14F-4D97-AF65-F5344CB8AC3E}">
        <p14:creationId xmlns:p14="http://schemas.microsoft.com/office/powerpoint/2010/main" val="193967898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BE69E0B-4E29-4FB3-B5DD-F95225B805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b="1" dirty="0">
                <a:solidFill>
                  <a:srgbClr val="D92142"/>
                </a:solidFill>
                <a:latin typeface="system-ui"/>
              </a:rPr>
              <a:t>10</a:t>
            </a:r>
            <a:r>
              <a:rPr lang="zh-CN" altLang="en-US" b="1" i="0" dirty="0">
                <a:solidFill>
                  <a:srgbClr val="D92142"/>
                </a:solidFill>
                <a:effectLst/>
                <a:latin typeface="system-ui"/>
              </a:rPr>
              <a:t>、妇产科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86F85510-C1A9-DE31-DA51-5762E6F4E0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7489" y="2011680"/>
            <a:ext cx="10825795" cy="4562144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200000"/>
              </a:lnSpc>
            </a:pPr>
            <a:r>
              <a:rPr lang="zh-CN" altLang="en-US" sz="2400" dirty="0"/>
              <a:t>子宫良性肿瘤的治疗</a:t>
            </a:r>
            <a:r>
              <a:rPr lang="en-US" altLang="zh-CN" sz="2400" dirty="0"/>
              <a:t>——</a:t>
            </a:r>
            <a:r>
              <a:rPr lang="zh-CN" altLang="en-US" sz="2400" dirty="0"/>
              <a:t>子宫良性肿瘤（射频治疗）专病门诊</a:t>
            </a:r>
            <a:r>
              <a:rPr lang="en-US" altLang="zh-CN" sz="2400" dirty="0"/>
              <a:t>/</a:t>
            </a:r>
            <a:r>
              <a:rPr lang="zh-CN" altLang="en-US" sz="2400" dirty="0"/>
              <a:t>妇科</a:t>
            </a:r>
          </a:p>
          <a:p>
            <a:pPr>
              <a:lnSpc>
                <a:spcPct val="200000"/>
              </a:lnSpc>
            </a:pPr>
            <a:r>
              <a:rPr lang="zh-CN" altLang="en-US" sz="2400" dirty="0"/>
              <a:t>产前筛查高风险孕妇</a:t>
            </a:r>
            <a:r>
              <a:rPr lang="en-US" altLang="zh-CN" sz="2400" dirty="0"/>
              <a:t>——</a:t>
            </a:r>
            <a:r>
              <a:rPr lang="zh-CN" altLang="en-US" sz="2400" dirty="0"/>
              <a:t>遗传咨询门诊</a:t>
            </a:r>
          </a:p>
          <a:p>
            <a:pPr>
              <a:lnSpc>
                <a:spcPct val="200000"/>
              </a:lnSpc>
            </a:pPr>
            <a:r>
              <a:rPr lang="zh-CN" altLang="en-US" sz="2400" dirty="0"/>
              <a:t>指导适宜妊娠的时机，计划妊娠、预防出生缺陷</a:t>
            </a:r>
            <a:r>
              <a:rPr lang="en-US" altLang="zh-CN" sz="2400" dirty="0"/>
              <a:t>——</a:t>
            </a:r>
            <a:r>
              <a:rPr lang="zh-CN" altLang="en-US" sz="2400" dirty="0"/>
              <a:t>优生优育门诊</a:t>
            </a:r>
          </a:p>
          <a:p>
            <a:pPr>
              <a:lnSpc>
                <a:spcPct val="200000"/>
              </a:lnSpc>
            </a:pPr>
            <a:r>
              <a:rPr lang="zh-CN" altLang="en-US" sz="2400" dirty="0"/>
              <a:t>妊娠合并心脏病、肾脏疾病、糖尿病、妊娠期高血压、妊娠肝内胆汁淤积征、多胎妊娠、胎盘脐带异常等</a:t>
            </a:r>
            <a:r>
              <a:rPr lang="en-US" altLang="zh-CN" sz="2400" dirty="0"/>
              <a:t>——</a:t>
            </a:r>
            <a:r>
              <a:rPr lang="zh-CN" altLang="en-US" sz="2400" dirty="0"/>
              <a:t>产科高危门诊</a:t>
            </a:r>
          </a:p>
          <a:p>
            <a:pPr>
              <a:lnSpc>
                <a:spcPct val="200000"/>
              </a:lnSpc>
            </a:pPr>
            <a:r>
              <a:rPr lang="zh-CN" altLang="en-US" sz="2400" dirty="0"/>
              <a:t>不孕不育、夫精人工受精</a:t>
            </a:r>
            <a:r>
              <a:rPr lang="en-US" altLang="zh-CN" sz="2400" dirty="0"/>
              <a:t>——</a:t>
            </a:r>
            <a:r>
              <a:rPr lang="zh-CN" altLang="en-US" sz="2400" dirty="0"/>
              <a:t>不孕不育门诊</a:t>
            </a:r>
          </a:p>
        </p:txBody>
      </p:sp>
    </p:spTree>
    <p:extLst>
      <p:ext uri="{BB962C8B-B14F-4D97-AF65-F5344CB8AC3E}">
        <p14:creationId xmlns:p14="http://schemas.microsoft.com/office/powerpoint/2010/main" val="321249587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BE69E0B-4E29-4FB3-B5DD-F95225B805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b="1" dirty="0">
                <a:solidFill>
                  <a:srgbClr val="D92142"/>
                </a:solidFill>
                <a:latin typeface="system-ui"/>
              </a:rPr>
              <a:t>11</a:t>
            </a:r>
            <a:r>
              <a:rPr lang="zh-CN" altLang="en-US" b="1" i="0" dirty="0">
                <a:solidFill>
                  <a:srgbClr val="D92142"/>
                </a:solidFill>
                <a:effectLst/>
                <a:latin typeface="system-ui"/>
              </a:rPr>
              <a:t>、整形美容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86F85510-C1A9-DE31-DA51-5762E6F4E0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7489" y="2011680"/>
            <a:ext cx="10825795" cy="4562144"/>
          </a:xfrm>
        </p:spPr>
        <p:txBody>
          <a:bodyPr>
            <a:normAutofit fontScale="92500"/>
          </a:bodyPr>
          <a:lstStyle/>
          <a:p>
            <a:pPr>
              <a:lnSpc>
                <a:spcPct val="200000"/>
              </a:lnSpc>
            </a:pPr>
            <a:r>
              <a:rPr lang="zh-CN" altLang="en-US" sz="2400" dirty="0"/>
              <a:t>手、四肢、颌面部急症创伤的早期修复、再造与功能重建，周围神经损伤的诊断和治疗；各种先天性畸形、创伤及烧伤后遗畸形的整复手术面部轮廓整形、面部整形美容及抽脂塑身</a:t>
            </a:r>
            <a:r>
              <a:rPr lang="en-US" altLang="zh-CN" sz="2400" dirty="0"/>
              <a:t>——</a:t>
            </a:r>
            <a:r>
              <a:rPr lang="zh-CN" altLang="en-US" sz="2400" dirty="0"/>
              <a:t>整形外科门诊</a:t>
            </a:r>
          </a:p>
          <a:p>
            <a:pPr>
              <a:lnSpc>
                <a:spcPct val="200000"/>
              </a:lnSpc>
            </a:pPr>
            <a:r>
              <a:rPr lang="zh-CN" altLang="en-US" sz="2400" dirty="0"/>
              <a:t>瘢痕修复</a:t>
            </a:r>
            <a:r>
              <a:rPr lang="en-US" altLang="zh-CN" sz="2400" dirty="0"/>
              <a:t>——</a:t>
            </a:r>
            <a:r>
              <a:rPr lang="zh-CN" altLang="en-US" sz="2400" dirty="0"/>
              <a:t>瘢痕门诊</a:t>
            </a:r>
          </a:p>
          <a:p>
            <a:pPr>
              <a:lnSpc>
                <a:spcPct val="200000"/>
              </a:lnSpc>
            </a:pPr>
            <a:r>
              <a:rPr lang="zh-CN" altLang="en-US" sz="2400" dirty="0"/>
              <a:t>双眼皮、眼袋、除皱、隆鼻等美容整形</a:t>
            </a:r>
            <a:r>
              <a:rPr lang="en-US" altLang="zh-CN" sz="2400" dirty="0"/>
              <a:t>——</a:t>
            </a:r>
            <a:r>
              <a:rPr lang="zh-CN" altLang="en-US" sz="2400" dirty="0"/>
              <a:t>医疗美容科门诊</a:t>
            </a:r>
          </a:p>
          <a:p>
            <a:pPr>
              <a:lnSpc>
                <a:spcPct val="200000"/>
              </a:lnSpc>
            </a:pPr>
            <a:r>
              <a:rPr lang="zh-CN" altLang="en-US" sz="2400" dirty="0"/>
              <a:t>头发、 胡子、阴毛移植，眉毛、睫毛种植</a:t>
            </a:r>
            <a:r>
              <a:rPr lang="en-US" altLang="zh-CN" sz="2400" dirty="0"/>
              <a:t>——</a:t>
            </a:r>
            <a:r>
              <a:rPr lang="zh-CN" altLang="en-US" sz="2400" dirty="0"/>
              <a:t>毛发门诊</a:t>
            </a:r>
          </a:p>
        </p:txBody>
      </p:sp>
    </p:spTree>
    <p:extLst>
      <p:ext uri="{BB962C8B-B14F-4D97-AF65-F5344CB8AC3E}">
        <p14:creationId xmlns:p14="http://schemas.microsoft.com/office/powerpoint/2010/main" val="157001696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BE69E0B-4E29-4FB3-B5DD-F95225B805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b="1" dirty="0">
                <a:solidFill>
                  <a:srgbClr val="D92142"/>
                </a:solidFill>
                <a:latin typeface="system-ui"/>
              </a:rPr>
              <a:t>12</a:t>
            </a:r>
            <a:r>
              <a:rPr lang="zh-CN" altLang="en-US" b="1" i="0" dirty="0">
                <a:solidFill>
                  <a:srgbClr val="D92142"/>
                </a:solidFill>
                <a:effectLst/>
                <a:latin typeface="system-ui"/>
              </a:rPr>
              <a:t>、医学影像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86F85510-C1A9-DE31-DA51-5762E6F4E0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7489" y="2011680"/>
            <a:ext cx="10825795" cy="4562144"/>
          </a:xfrm>
        </p:spPr>
        <p:txBody>
          <a:bodyPr>
            <a:normAutofit/>
          </a:bodyPr>
          <a:lstStyle/>
          <a:p>
            <a:pPr>
              <a:lnSpc>
                <a:spcPct val="200000"/>
              </a:lnSpc>
            </a:pPr>
            <a:r>
              <a:rPr lang="zh-CN" altLang="en-US" sz="2400" dirty="0"/>
              <a:t>各类疑难病症的超声检查</a:t>
            </a:r>
            <a:r>
              <a:rPr lang="en-US" altLang="zh-CN" sz="2400" dirty="0"/>
              <a:t>——</a:t>
            </a:r>
            <a:r>
              <a:rPr lang="zh-CN" altLang="en-US" sz="2400" dirty="0"/>
              <a:t>门诊</a:t>
            </a:r>
            <a:r>
              <a:rPr lang="en-US" altLang="zh-CN" sz="2400" dirty="0"/>
              <a:t>B</a:t>
            </a:r>
            <a:r>
              <a:rPr lang="zh-CN" altLang="en-US" sz="2400" dirty="0"/>
              <a:t>超专家门诊</a:t>
            </a:r>
            <a:r>
              <a:rPr lang="en-US" altLang="zh-CN" sz="2400" dirty="0"/>
              <a:t>/</a:t>
            </a:r>
            <a:r>
              <a:rPr lang="zh-CN" altLang="en-US" sz="2400" dirty="0"/>
              <a:t>特需门诊</a:t>
            </a:r>
          </a:p>
          <a:p>
            <a:pPr>
              <a:lnSpc>
                <a:spcPct val="200000"/>
              </a:lnSpc>
            </a:pPr>
            <a:r>
              <a:rPr lang="zh-CN" altLang="en-US" sz="2400" dirty="0"/>
              <a:t>各类心脏疾病的超声诊断</a:t>
            </a:r>
            <a:r>
              <a:rPr lang="en-US" altLang="zh-CN" sz="2400" dirty="0"/>
              <a:t>——</a:t>
            </a:r>
            <a:r>
              <a:rPr lang="zh-CN" altLang="en-US" sz="2400" dirty="0"/>
              <a:t>心脏超声</a:t>
            </a:r>
          </a:p>
          <a:p>
            <a:pPr>
              <a:lnSpc>
                <a:spcPct val="200000"/>
              </a:lnSpc>
            </a:pPr>
            <a:r>
              <a:rPr lang="zh-CN" altLang="en-US" sz="2400" dirty="0"/>
              <a:t>头颈、胸、腹部等各系统疾病的介入诊断</a:t>
            </a:r>
            <a:r>
              <a:rPr lang="en-US" altLang="zh-CN" sz="2400" dirty="0"/>
              <a:t>——</a:t>
            </a:r>
            <a:r>
              <a:rPr lang="zh-CN" altLang="en-US" sz="2400" dirty="0"/>
              <a:t>介入放射科</a:t>
            </a:r>
          </a:p>
          <a:p>
            <a:pPr>
              <a:lnSpc>
                <a:spcPct val="200000"/>
              </a:lnSpc>
            </a:pPr>
            <a:r>
              <a:rPr lang="en-US" altLang="zh-CN" sz="2400" dirty="0"/>
              <a:t>X</a:t>
            </a:r>
            <a:r>
              <a:rPr lang="zh-CN" altLang="en-US" sz="2400" dirty="0"/>
              <a:t>片、</a:t>
            </a:r>
            <a:r>
              <a:rPr lang="en-US" altLang="zh-CN" sz="2400" dirty="0"/>
              <a:t>CT</a:t>
            </a:r>
            <a:r>
              <a:rPr lang="zh-CN" altLang="en-US" sz="2400" dirty="0"/>
              <a:t>及</a:t>
            </a:r>
            <a:r>
              <a:rPr lang="en-US" altLang="zh-CN" sz="2400" dirty="0"/>
              <a:t>MRI</a:t>
            </a:r>
            <a:r>
              <a:rPr lang="zh-CN" altLang="en-US" sz="2400" dirty="0"/>
              <a:t>等的诊断</a:t>
            </a:r>
            <a:r>
              <a:rPr lang="en-US" altLang="zh-CN" sz="2400" dirty="0"/>
              <a:t>——</a:t>
            </a:r>
            <a:r>
              <a:rPr lang="zh-CN" altLang="en-US" sz="2400" dirty="0"/>
              <a:t>阅片特需门诊</a:t>
            </a:r>
          </a:p>
        </p:txBody>
      </p:sp>
    </p:spTree>
    <p:extLst>
      <p:ext uri="{BB962C8B-B14F-4D97-AF65-F5344CB8AC3E}">
        <p14:creationId xmlns:p14="http://schemas.microsoft.com/office/powerpoint/2010/main" val="16950482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BE69E0B-4E29-4FB3-B5DD-F95225B805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b="1" i="0" dirty="0">
                <a:solidFill>
                  <a:srgbClr val="D92142"/>
                </a:solidFill>
                <a:effectLst/>
                <a:latin typeface="system-ui"/>
              </a:rPr>
              <a:t>1</a:t>
            </a:r>
            <a:r>
              <a:rPr lang="zh-CN" altLang="en-US" b="1" i="0" dirty="0">
                <a:solidFill>
                  <a:srgbClr val="D92142"/>
                </a:solidFill>
                <a:effectLst/>
                <a:latin typeface="system-ui"/>
              </a:rPr>
              <a:t>、头部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86F85510-C1A9-DE31-DA51-5762E6F4E0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7489" y="2011680"/>
            <a:ext cx="10825795" cy="4562144"/>
          </a:xfrm>
        </p:spPr>
        <p:txBody>
          <a:bodyPr>
            <a:normAutofit fontScale="92500"/>
          </a:bodyPr>
          <a:lstStyle/>
          <a:p>
            <a:pPr>
              <a:lnSpc>
                <a:spcPct val="200000"/>
              </a:lnSpc>
            </a:pPr>
            <a:r>
              <a:rPr lang="zh-CN" altLang="en-US" sz="2400" dirty="0"/>
              <a:t>外伤引发的剧烈头痛、呕吐，并出现神志不清的</a:t>
            </a:r>
            <a:r>
              <a:rPr lang="en-US" altLang="zh-CN" sz="2400" dirty="0"/>
              <a:t>——</a:t>
            </a:r>
            <a:r>
              <a:rPr lang="zh-CN" altLang="en-US" sz="2400" dirty="0"/>
              <a:t>神经外科</a:t>
            </a:r>
          </a:p>
          <a:p>
            <a:pPr>
              <a:lnSpc>
                <a:spcPct val="200000"/>
              </a:lnSpc>
            </a:pPr>
            <a:r>
              <a:rPr lang="zh-CN" altLang="en-US" sz="2400" dirty="0"/>
              <a:t>牙疼</a:t>
            </a:r>
            <a:r>
              <a:rPr lang="en-US" altLang="zh-CN" sz="2400" dirty="0"/>
              <a:t>——</a:t>
            </a:r>
            <a:r>
              <a:rPr lang="zh-CN" altLang="en-US" sz="2400" dirty="0"/>
              <a:t>口腔科</a:t>
            </a:r>
          </a:p>
          <a:p>
            <a:pPr>
              <a:lnSpc>
                <a:spcPct val="200000"/>
              </a:lnSpc>
            </a:pPr>
            <a:r>
              <a:rPr lang="zh-CN" altLang="en-US" sz="2400" dirty="0"/>
              <a:t>如果侧面部或是上下颌，出现剧烈的放射性疼痛，考虑为三叉神经痛</a:t>
            </a:r>
            <a:r>
              <a:rPr lang="en-US" altLang="zh-CN" sz="2400" dirty="0"/>
              <a:t>——</a:t>
            </a:r>
            <a:r>
              <a:rPr lang="zh-CN" altLang="en-US" sz="2400" dirty="0"/>
              <a:t>神经外科或疼痛科</a:t>
            </a:r>
          </a:p>
          <a:p>
            <a:pPr>
              <a:lnSpc>
                <a:spcPct val="200000"/>
              </a:lnSpc>
            </a:pPr>
            <a:r>
              <a:rPr lang="zh-CN" altLang="en-US" sz="2400" dirty="0"/>
              <a:t>如果牙疼得连另一侧的嘴和脸都感到疼痛、鼻塞时，有可能是耳鼻部感染</a:t>
            </a:r>
            <a:r>
              <a:rPr lang="en-US" altLang="zh-CN" sz="2400" dirty="0"/>
              <a:t>——</a:t>
            </a:r>
            <a:r>
              <a:rPr lang="zh-CN" altLang="en-US" sz="2400" dirty="0"/>
              <a:t>耳鼻喉科</a:t>
            </a:r>
          </a:p>
        </p:txBody>
      </p:sp>
    </p:spTree>
    <p:extLst>
      <p:ext uri="{BB962C8B-B14F-4D97-AF65-F5344CB8AC3E}">
        <p14:creationId xmlns:p14="http://schemas.microsoft.com/office/powerpoint/2010/main" val="24342071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BE69E0B-4E29-4FB3-B5DD-F95225B805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b="1" i="0" dirty="0">
                <a:solidFill>
                  <a:srgbClr val="D92142"/>
                </a:solidFill>
                <a:effectLst/>
                <a:latin typeface="system-ui"/>
              </a:rPr>
              <a:t>1</a:t>
            </a:r>
            <a:r>
              <a:rPr lang="zh-CN" altLang="en-US" b="1" i="0" dirty="0">
                <a:solidFill>
                  <a:srgbClr val="D92142"/>
                </a:solidFill>
                <a:effectLst/>
                <a:latin typeface="system-ui"/>
              </a:rPr>
              <a:t>、头部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86F85510-C1A9-DE31-DA51-5762E6F4E0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7489" y="2011680"/>
            <a:ext cx="10825795" cy="4562144"/>
          </a:xfrm>
        </p:spPr>
        <p:txBody>
          <a:bodyPr>
            <a:normAutofit fontScale="92500"/>
          </a:bodyPr>
          <a:lstStyle/>
          <a:p>
            <a:pPr>
              <a:lnSpc>
                <a:spcPct val="200000"/>
              </a:lnSpc>
            </a:pPr>
            <a:r>
              <a:rPr lang="zh-CN" altLang="en-US" sz="2400" dirty="0"/>
              <a:t>牙痛伴有牙齿发麻，颈部、下颌部发紧，需警惕是心脏疾病的信号</a:t>
            </a:r>
            <a:r>
              <a:rPr lang="en-US" altLang="zh-CN" sz="2400" dirty="0"/>
              <a:t>——</a:t>
            </a:r>
            <a:r>
              <a:rPr lang="zh-CN" altLang="en-US" sz="2400" dirty="0"/>
              <a:t>心血管内科</a:t>
            </a:r>
          </a:p>
          <a:p>
            <a:pPr>
              <a:lnSpc>
                <a:spcPct val="200000"/>
              </a:lnSpc>
            </a:pPr>
            <a:r>
              <a:rPr lang="zh-CN" altLang="en-US" sz="2400" dirty="0"/>
              <a:t>糖尿病视网膜病变及其他糖尿病眼部并发症</a:t>
            </a:r>
            <a:r>
              <a:rPr lang="en-US" altLang="zh-CN" sz="2400" dirty="0"/>
              <a:t>——</a:t>
            </a:r>
            <a:r>
              <a:rPr lang="zh-CN" altLang="en-US" sz="2400" dirty="0"/>
              <a:t>眼科</a:t>
            </a:r>
          </a:p>
          <a:p>
            <a:pPr>
              <a:lnSpc>
                <a:spcPct val="200000"/>
              </a:lnSpc>
            </a:pPr>
            <a:r>
              <a:rPr lang="zh-CN" altLang="en-US" sz="2400" dirty="0"/>
              <a:t>眼部不适症状及视功能障碍</a:t>
            </a:r>
            <a:r>
              <a:rPr lang="en-US" altLang="zh-CN" sz="2400" dirty="0"/>
              <a:t>——</a:t>
            </a:r>
            <a:r>
              <a:rPr lang="zh-CN" altLang="en-US" sz="2400" dirty="0"/>
              <a:t>眼科</a:t>
            </a:r>
          </a:p>
          <a:p>
            <a:pPr>
              <a:lnSpc>
                <a:spcPct val="200000"/>
              </a:lnSpc>
            </a:pPr>
            <a:r>
              <a:rPr lang="zh-CN" altLang="en-US" sz="2400" dirty="0"/>
              <a:t>抑郁、焦虑、双向障碍、精神分裂等</a:t>
            </a:r>
            <a:r>
              <a:rPr lang="en-US" altLang="zh-CN" sz="2400" dirty="0"/>
              <a:t>——</a:t>
            </a:r>
            <a:r>
              <a:rPr lang="zh-CN" altLang="en-US" sz="2400" dirty="0"/>
              <a:t>临床心理门诊</a:t>
            </a:r>
          </a:p>
          <a:p>
            <a:pPr>
              <a:lnSpc>
                <a:spcPct val="200000"/>
              </a:lnSpc>
            </a:pPr>
            <a:r>
              <a:rPr lang="zh-CN" altLang="en-US" sz="2400" dirty="0"/>
              <a:t>失眠</a:t>
            </a:r>
            <a:r>
              <a:rPr lang="en-US" altLang="zh-CN" sz="2400" dirty="0"/>
              <a:t>——</a:t>
            </a:r>
            <a:r>
              <a:rPr lang="zh-CN" altLang="en-US" sz="2400" dirty="0"/>
              <a:t>睡眠障碍门诊</a:t>
            </a:r>
          </a:p>
        </p:txBody>
      </p:sp>
    </p:spTree>
    <p:extLst>
      <p:ext uri="{BB962C8B-B14F-4D97-AF65-F5344CB8AC3E}">
        <p14:creationId xmlns:p14="http://schemas.microsoft.com/office/powerpoint/2010/main" val="39267778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BE69E0B-4E29-4FB3-B5DD-F95225B805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b="1" i="0" dirty="0">
                <a:solidFill>
                  <a:srgbClr val="D92142"/>
                </a:solidFill>
                <a:effectLst/>
                <a:latin typeface="system-ui"/>
              </a:rPr>
              <a:t>2</a:t>
            </a:r>
            <a:r>
              <a:rPr lang="zh-CN" altLang="en-US" b="1" i="0" dirty="0">
                <a:solidFill>
                  <a:srgbClr val="D92142"/>
                </a:solidFill>
                <a:effectLst/>
                <a:latin typeface="system-ui"/>
              </a:rPr>
              <a:t>、胸部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86F85510-C1A9-DE31-DA51-5762E6F4E0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7489" y="2011680"/>
            <a:ext cx="10825795" cy="4562144"/>
          </a:xfrm>
        </p:spPr>
        <p:txBody>
          <a:bodyPr>
            <a:normAutofit fontScale="92500"/>
          </a:bodyPr>
          <a:lstStyle/>
          <a:p>
            <a:pPr>
              <a:lnSpc>
                <a:spcPct val="200000"/>
              </a:lnSpc>
            </a:pPr>
            <a:r>
              <a:rPr lang="zh-CN" altLang="en-US" sz="2400" dirty="0"/>
              <a:t>突发胸痛胸闷气促</a:t>
            </a:r>
            <a:r>
              <a:rPr lang="en-US" altLang="zh-CN" sz="2400" dirty="0"/>
              <a:t>——</a:t>
            </a:r>
            <a:r>
              <a:rPr lang="zh-CN" altLang="en-US" sz="2400" dirty="0"/>
              <a:t>胸痛中心或者心血管科</a:t>
            </a:r>
          </a:p>
          <a:p>
            <a:pPr>
              <a:lnSpc>
                <a:spcPct val="200000"/>
              </a:lnSpc>
            </a:pPr>
            <a:r>
              <a:rPr lang="zh-CN" altLang="en-US" sz="2400" dirty="0"/>
              <a:t>胸闷伴呼吸受限</a:t>
            </a:r>
            <a:r>
              <a:rPr lang="en-US" altLang="zh-CN" sz="2400" dirty="0"/>
              <a:t>——</a:t>
            </a:r>
            <a:r>
              <a:rPr lang="zh-CN" altLang="en-US" sz="2400" dirty="0"/>
              <a:t>呼吸内科</a:t>
            </a:r>
          </a:p>
          <a:p>
            <a:pPr>
              <a:lnSpc>
                <a:spcPct val="200000"/>
              </a:lnSpc>
            </a:pPr>
            <a:r>
              <a:rPr lang="zh-CN" altLang="en-US" sz="2400" dirty="0"/>
              <a:t>运动后突然出现剧烈胸痛伴有呼吸困难，考虑为气胸（高压性气胸）的情况</a:t>
            </a:r>
            <a:r>
              <a:rPr lang="en-US" altLang="zh-CN" sz="2400" dirty="0"/>
              <a:t>——</a:t>
            </a:r>
            <a:r>
              <a:rPr lang="zh-CN" altLang="en-US" sz="2400" dirty="0"/>
              <a:t>心胸外科</a:t>
            </a:r>
          </a:p>
          <a:p>
            <a:pPr>
              <a:lnSpc>
                <a:spcPct val="200000"/>
              </a:lnSpc>
            </a:pPr>
            <a:r>
              <a:rPr lang="zh-CN" altLang="en-US" sz="2400" dirty="0"/>
              <a:t>胸部及前胸后背突然出现撕裂性疼痛，伴有血压升高</a:t>
            </a:r>
            <a:r>
              <a:rPr lang="en-US" altLang="zh-CN" sz="2400" dirty="0"/>
              <a:t>——</a:t>
            </a:r>
            <a:r>
              <a:rPr lang="zh-CN" altLang="en-US" sz="2400" dirty="0"/>
              <a:t>胸痛中心或者血管外科</a:t>
            </a:r>
          </a:p>
        </p:txBody>
      </p:sp>
    </p:spTree>
    <p:extLst>
      <p:ext uri="{BB962C8B-B14F-4D97-AF65-F5344CB8AC3E}">
        <p14:creationId xmlns:p14="http://schemas.microsoft.com/office/powerpoint/2010/main" val="5029240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BE69E0B-4E29-4FB3-B5DD-F95225B805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b="1" i="0" dirty="0">
                <a:solidFill>
                  <a:srgbClr val="D92142"/>
                </a:solidFill>
                <a:effectLst/>
                <a:latin typeface="system-ui"/>
              </a:rPr>
              <a:t>2</a:t>
            </a:r>
            <a:r>
              <a:rPr lang="zh-CN" altLang="en-US" b="1" i="0" dirty="0">
                <a:solidFill>
                  <a:srgbClr val="D92142"/>
                </a:solidFill>
                <a:effectLst/>
                <a:latin typeface="system-ui"/>
              </a:rPr>
              <a:t>、胸部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86F85510-C1A9-DE31-DA51-5762E6F4E0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7489" y="2011680"/>
            <a:ext cx="10825795" cy="4562144"/>
          </a:xfrm>
        </p:spPr>
        <p:txBody>
          <a:bodyPr>
            <a:normAutofit/>
          </a:bodyPr>
          <a:lstStyle/>
          <a:p>
            <a:pPr>
              <a:lnSpc>
                <a:spcPct val="200000"/>
              </a:lnSpc>
            </a:pPr>
            <a:r>
              <a:rPr lang="zh-CN" altLang="en-US" sz="2400" dirty="0"/>
              <a:t>呼吸困难</a:t>
            </a:r>
            <a:r>
              <a:rPr lang="en-US" altLang="zh-CN" sz="2400" dirty="0"/>
              <a:t>——</a:t>
            </a:r>
            <a:r>
              <a:rPr lang="zh-CN" altLang="en-US" sz="2400" dirty="0"/>
              <a:t>呼吸内科、心血管内科</a:t>
            </a:r>
          </a:p>
          <a:p>
            <a:pPr>
              <a:lnSpc>
                <a:spcPct val="200000"/>
              </a:lnSpc>
            </a:pPr>
            <a:r>
              <a:rPr lang="zh-CN" altLang="en-US" sz="2400" dirty="0"/>
              <a:t>咳嗽咳痰咯血</a:t>
            </a:r>
            <a:r>
              <a:rPr lang="en-US" altLang="zh-CN" sz="2400" dirty="0"/>
              <a:t>——</a:t>
            </a:r>
            <a:r>
              <a:rPr lang="zh-CN" altLang="en-US" sz="2400" dirty="0"/>
              <a:t>呼吸内科</a:t>
            </a:r>
          </a:p>
          <a:p>
            <a:pPr>
              <a:lnSpc>
                <a:spcPct val="200000"/>
              </a:lnSpc>
            </a:pPr>
            <a:r>
              <a:rPr lang="zh-CN" altLang="en-US" sz="2400" dirty="0"/>
              <a:t>支气管哮喘</a:t>
            </a:r>
            <a:r>
              <a:rPr lang="en-US" altLang="zh-CN" sz="2400" dirty="0"/>
              <a:t>——</a:t>
            </a:r>
            <a:r>
              <a:rPr lang="zh-CN" altLang="en-US" sz="2400" dirty="0"/>
              <a:t>支气管哮喘专病门诊</a:t>
            </a:r>
            <a:r>
              <a:rPr lang="en-US" altLang="zh-CN" sz="2400" dirty="0"/>
              <a:t>/</a:t>
            </a:r>
            <a:r>
              <a:rPr lang="zh-CN" altLang="en-US" sz="2400" dirty="0"/>
              <a:t>呼吸科</a:t>
            </a:r>
          </a:p>
          <a:p>
            <a:pPr>
              <a:lnSpc>
                <a:spcPct val="200000"/>
              </a:lnSpc>
            </a:pPr>
            <a:r>
              <a:rPr lang="zh-CN" altLang="en-US" sz="2400" dirty="0"/>
              <a:t>慢性支气管炎或肺气肿</a:t>
            </a:r>
            <a:r>
              <a:rPr lang="en-US" altLang="zh-CN" sz="2400" dirty="0"/>
              <a:t>——</a:t>
            </a:r>
            <a:r>
              <a:rPr lang="zh-CN" altLang="en-US" sz="2400" dirty="0"/>
              <a:t>慢性阻塞性肺病专病门诊</a:t>
            </a:r>
            <a:r>
              <a:rPr lang="en-US" altLang="zh-CN" sz="2400" dirty="0"/>
              <a:t>/</a:t>
            </a:r>
            <a:r>
              <a:rPr lang="zh-CN" altLang="en-US" sz="2400" dirty="0"/>
              <a:t>呼吸科</a:t>
            </a:r>
          </a:p>
          <a:p>
            <a:pPr>
              <a:lnSpc>
                <a:spcPct val="200000"/>
              </a:lnSpc>
            </a:pPr>
            <a:r>
              <a:rPr lang="zh-CN" altLang="en-US" sz="2400" dirty="0"/>
              <a:t>女性乳房疼痛最常见的原因是乳腺增生</a:t>
            </a:r>
            <a:r>
              <a:rPr lang="en-US" altLang="zh-CN" sz="2400" dirty="0"/>
              <a:t>——</a:t>
            </a:r>
            <a:r>
              <a:rPr lang="zh-CN" altLang="en-US" sz="2400" dirty="0"/>
              <a:t>乳腺专科</a:t>
            </a:r>
          </a:p>
        </p:txBody>
      </p:sp>
    </p:spTree>
    <p:extLst>
      <p:ext uri="{BB962C8B-B14F-4D97-AF65-F5344CB8AC3E}">
        <p14:creationId xmlns:p14="http://schemas.microsoft.com/office/powerpoint/2010/main" val="41030911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BE69E0B-4E29-4FB3-B5DD-F95225B805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b="1" i="0" dirty="0">
                <a:solidFill>
                  <a:srgbClr val="D92142"/>
                </a:solidFill>
                <a:effectLst/>
                <a:latin typeface="system-ui"/>
              </a:rPr>
              <a:t>3</a:t>
            </a:r>
            <a:r>
              <a:rPr lang="zh-CN" altLang="en-US" b="1" i="0" dirty="0">
                <a:solidFill>
                  <a:srgbClr val="D92142"/>
                </a:solidFill>
                <a:effectLst/>
                <a:latin typeface="system-ui"/>
              </a:rPr>
              <a:t>、腰腹部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86F85510-C1A9-DE31-DA51-5762E6F4E0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7489" y="2011680"/>
            <a:ext cx="10825795" cy="4562144"/>
          </a:xfrm>
        </p:spPr>
        <p:txBody>
          <a:bodyPr>
            <a:normAutofit/>
          </a:bodyPr>
          <a:lstStyle/>
          <a:p>
            <a:pPr>
              <a:lnSpc>
                <a:spcPct val="200000"/>
              </a:lnSpc>
            </a:pPr>
            <a:r>
              <a:rPr lang="zh-CN" altLang="en-US" sz="2400" dirty="0"/>
              <a:t>腹部疼痛</a:t>
            </a:r>
            <a:r>
              <a:rPr lang="en-US" altLang="zh-CN" sz="2400" dirty="0"/>
              <a:t>——</a:t>
            </a:r>
            <a:r>
              <a:rPr lang="zh-CN" altLang="en-US" sz="2400" dirty="0"/>
              <a:t>消化内科、普外科</a:t>
            </a:r>
          </a:p>
          <a:p>
            <a:pPr>
              <a:lnSpc>
                <a:spcPct val="200000"/>
              </a:lnSpc>
            </a:pPr>
            <a:r>
              <a:rPr lang="zh-CN" altLang="en-US" sz="2400" dirty="0"/>
              <a:t>腰腹痛伴小便异常</a:t>
            </a:r>
            <a:r>
              <a:rPr lang="en-US" altLang="zh-CN" sz="2400" dirty="0"/>
              <a:t>——</a:t>
            </a:r>
            <a:r>
              <a:rPr lang="zh-CN" altLang="en-US" sz="2400" dirty="0"/>
              <a:t>泌尿外科</a:t>
            </a:r>
          </a:p>
          <a:p>
            <a:pPr>
              <a:lnSpc>
                <a:spcPct val="200000"/>
              </a:lnSpc>
            </a:pPr>
            <a:r>
              <a:rPr lang="zh-CN" altLang="en-US" sz="2400" dirty="0"/>
              <a:t>腹部疼痛比较剧烈，且按压时痛感明显加重，一般考虑为外科腹痛</a:t>
            </a:r>
            <a:r>
              <a:rPr lang="en-US" altLang="zh-CN" sz="2400" dirty="0"/>
              <a:t>——</a:t>
            </a:r>
            <a:r>
              <a:rPr lang="zh-CN" altLang="en-US" sz="2400" dirty="0"/>
              <a:t>挂普通外科或者急诊外科</a:t>
            </a:r>
          </a:p>
        </p:txBody>
      </p:sp>
    </p:spTree>
    <p:extLst>
      <p:ext uri="{BB962C8B-B14F-4D97-AF65-F5344CB8AC3E}">
        <p14:creationId xmlns:p14="http://schemas.microsoft.com/office/powerpoint/2010/main" val="368897081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BE69E0B-4E29-4FB3-B5DD-F95225B805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b="1" i="0" dirty="0">
                <a:solidFill>
                  <a:srgbClr val="D92142"/>
                </a:solidFill>
                <a:effectLst/>
                <a:latin typeface="system-ui"/>
              </a:rPr>
              <a:t>3</a:t>
            </a:r>
            <a:r>
              <a:rPr lang="zh-CN" altLang="en-US" b="1" i="0" dirty="0">
                <a:solidFill>
                  <a:srgbClr val="D92142"/>
                </a:solidFill>
                <a:effectLst/>
                <a:latin typeface="system-ui"/>
              </a:rPr>
              <a:t>、腰腹部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86F85510-C1A9-DE31-DA51-5762E6F4E0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7489" y="2011680"/>
            <a:ext cx="10825795" cy="4562144"/>
          </a:xfrm>
        </p:spPr>
        <p:txBody>
          <a:bodyPr>
            <a:normAutofit/>
          </a:bodyPr>
          <a:lstStyle/>
          <a:p>
            <a:pPr>
              <a:lnSpc>
                <a:spcPct val="200000"/>
              </a:lnSpc>
            </a:pPr>
            <a:r>
              <a:rPr lang="zh-CN" altLang="en-US" sz="2400" dirty="0"/>
              <a:t>下腹坠痛且伴有阴道出血</a:t>
            </a:r>
            <a:r>
              <a:rPr lang="en-US" altLang="zh-CN" sz="2400" dirty="0"/>
              <a:t>——</a:t>
            </a:r>
            <a:r>
              <a:rPr lang="zh-CN" altLang="en-US" sz="2400" dirty="0"/>
              <a:t>妇科</a:t>
            </a:r>
          </a:p>
          <a:p>
            <a:pPr>
              <a:lnSpc>
                <a:spcPct val="200000"/>
              </a:lnSpc>
            </a:pPr>
            <a:r>
              <a:rPr lang="zh-CN" altLang="en-US" sz="2400" dirty="0"/>
              <a:t>腹痛伴腹泻</a:t>
            </a:r>
            <a:r>
              <a:rPr lang="en-US" altLang="zh-CN" sz="2400" dirty="0"/>
              <a:t>——</a:t>
            </a:r>
            <a:r>
              <a:rPr lang="zh-CN" altLang="en-US" sz="2400" dirty="0"/>
              <a:t>感染科、肠道门诊</a:t>
            </a:r>
          </a:p>
          <a:p>
            <a:pPr>
              <a:lnSpc>
                <a:spcPct val="200000"/>
              </a:lnSpc>
            </a:pPr>
            <a:r>
              <a:rPr lang="zh-CN" altLang="en-US" sz="2400" dirty="0"/>
              <a:t>厌食、腹部不适、大便异常</a:t>
            </a:r>
            <a:r>
              <a:rPr lang="en-US" altLang="zh-CN" sz="2400" dirty="0"/>
              <a:t>——</a:t>
            </a:r>
            <a:r>
              <a:rPr lang="zh-CN" altLang="en-US" sz="2400" dirty="0"/>
              <a:t>消化内科</a:t>
            </a:r>
          </a:p>
          <a:p>
            <a:pPr>
              <a:lnSpc>
                <a:spcPct val="200000"/>
              </a:lnSpc>
            </a:pPr>
            <a:r>
              <a:rPr lang="zh-CN" altLang="en-US" sz="2400" dirty="0"/>
              <a:t>胃食管反流，便秘，胃肠功能紊乱</a:t>
            </a:r>
            <a:r>
              <a:rPr lang="en-US" altLang="zh-CN" sz="2400" dirty="0"/>
              <a:t>——</a:t>
            </a:r>
            <a:r>
              <a:rPr lang="zh-CN" altLang="en-US" sz="2400" dirty="0"/>
              <a:t>胃食管反流（便秘）专科</a:t>
            </a:r>
          </a:p>
        </p:txBody>
      </p:sp>
    </p:spTree>
    <p:extLst>
      <p:ext uri="{BB962C8B-B14F-4D97-AF65-F5344CB8AC3E}">
        <p14:creationId xmlns:p14="http://schemas.microsoft.com/office/powerpoint/2010/main" val="48890025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BE69E0B-4E29-4FB3-B5DD-F95225B805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b="1" i="0" dirty="0">
                <a:solidFill>
                  <a:srgbClr val="D92142"/>
                </a:solidFill>
                <a:effectLst/>
                <a:latin typeface="system-ui"/>
              </a:rPr>
              <a:t>4</a:t>
            </a:r>
            <a:r>
              <a:rPr lang="zh-CN" altLang="en-US" b="1" i="0" dirty="0">
                <a:solidFill>
                  <a:srgbClr val="D92142"/>
                </a:solidFill>
                <a:effectLst/>
                <a:latin typeface="system-ui"/>
              </a:rPr>
              <a:t>、四肢及躯干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86F85510-C1A9-DE31-DA51-5762E6F4E0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7489" y="2011680"/>
            <a:ext cx="10825795" cy="4562144"/>
          </a:xfrm>
        </p:spPr>
        <p:txBody>
          <a:bodyPr>
            <a:normAutofit/>
          </a:bodyPr>
          <a:lstStyle/>
          <a:p>
            <a:pPr>
              <a:lnSpc>
                <a:spcPct val="200000"/>
              </a:lnSpc>
            </a:pPr>
            <a:r>
              <a:rPr lang="zh-CN" altLang="en-US" sz="2400" dirty="0"/>
              <a:t>关节痛多发</a:t>
            </a:r>
            <a:r>
              <a:rPr lang="en-US" altLang="zh-CN" sz="2400" dirty="0"/>
              <a:t>——</a:t>
            </a:r>
            <a:r>
              <a:rPr lang="zh-CN" altLang="en-US" sz="2400" dirty="0"/>
              <a:t>风湿免疫科</a:t>
            </a:r>
          </a:p>
          <a:p>
            <a:pPr>
              <a:lnSpc>
                <a:spcPct val="200000"/>
              </a:lnSpc>
            </a:pPr>
            <a:r>
              <a:rPr lang="zh-CN" altLang="en-US" sz="2400" dirty="0"/>
              <a:t>关节痛单发性</a:t>
            </a:r>
            <a:r>
              <a:rPr lang="en-US" altLang="zh-CN" sz="2400" dirty="0"/>
              <a:t>——</a:t>
            </a:r>
            <a:r>
              <a:rPr lang="zh-CN" altLang="en-US" sz="2400" dirty="0"/>
              <a:t>骨科</a:t>
            </a:r>
          </a:p>
          <a:p>
            <a:pPr>
              <a:lnSpc>
                <a:spcPct val="200000"/>
              </a:lnSpc>
            </a:pPr>
            <a:r>
              <a:rPr lang="zh-CN" altLang="en-US" sz="2400" dirty="0"/>
              <a:t>腰腿痛</a:t>
            </a:r>
            <a:r>
              <a:rPr lang="en-US" altLang="zh-CN" sz="2400" dirty="0"/>
              <a:t>——</a:t>
            </a:r>
            <a:r>
              <a:rPr lang="zh-CN" altLang="en-US" sz="2400" dirty="0"/>
              <a:t>神经外科、骨科理疗、疼痛门诊</a:t>
            </a:r>
          </a:p>
        </p:txBody>
      </p:sp>
    </p:spTree>
    <p:extLst>
      <p:ext uri="{BB962C8B-B14F-4D97-AF65-F5344CB8AC3E}">
        <p14:creationId xmlns:p14="http://schemas.microsoft.com/office/powerpoint/2010/main" val="400862385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带状">
  <a:themeElements>
    <a:clrScheme name="蓝色​​">
      <a:dk1>
        <a:sysClr val="windowText" lastClr="000000"/>
      </a:dk1>
      <a:lt1>
        <a:sysClr val="window" lastClr="FFFFFF"/>
      </a:lt1>
      <a:dk2>
        <a:srgbClr val="17406D"/>
      </a:dk2>
      <a:lt2>
        <a:srgbClr val="DBEF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带状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带状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120000"/>
                <a:lumMod val="107000"/>
              </a:schemeClr>
            </a:gs>
            <a:gs pos="50000">
              <a:schemeClr val="phClr">
                <a:tint val="70000"/>
                <a:satMod val="124000"/>
                <a:lumMod val="103000"/>
              </a:schemeClr>
            </a:gs>
            <a:gs pos="100000">
              <a:schemeClr val="phClr">
                <a:tint val="85000"/>
                <a:satMod val="12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5000"/>
                <a:shade val="98000"/>
                <a:satMod val="110000"/>
                <a:lumMod val="103000"/>
              </a:schemeClr>
            </a:gs>
            <a:gs pos="50000">
              <a:schemeClr val="phClr">
                <a:shade val="85000"/>
                <a:satMod val="105000"/>
                <a:lumMod val="100000"/>
              </a:schemeClr>
            </a:gs>
            <a:gs pos="100000">
              <a:schemeClr val="phClr">
                <a:shade val="60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875" dir="5400000" algn="ctr" rotWithShape="0">
              <a:srgbClr val="000000">
                <a:alpha val="68000"/>
              </a:srgbClr>
            </a:outerShdw>
          </a:effectLst>
        </a:effectStyle>
        <a:effectStyle>
          <a:effectLst>
            <a:outerShdw blurRad="88900" dist="2794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/>
              <a:schemeClr val="phClr">
                <a:shade val="91000"/>
                <a:satMod val="105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100000"/>
                <a:shade val="0"/>
                <a:satMod val="100000"/>
              </a:schemeClr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nded" id="{98DFF888-2449-4D28-977C-6306C017633E}" vid="{9792607F-9579-4224-82FF-9C88C3E1E53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带状</Template>
  <TotalTime>63</TotalTime>
  <Words>1401</Words>
  <Application>Microsoft Office PowerPoint</Application>
  <PresentationFormat>宽屏</PresentationFormat>
  <Paragraphs>118</Paragraphs>
  <Slides>25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25</vt:i4>
      </vt:variant>
    </vt:vector>
  </HeadingPairs>
  <TitlesOfParts>
    <vt:vector size="31" baseType="lpstr">
      <vt:lpstr>system-ui</vt:lpstr>
      <vt:lpstr>阿里巴巴普惠体 B</vt:lpstr>
      <vt:lpstr>阿里巴巴普惠体 M</vt:lpstr>
      <vt:lpstr>Corbel</vt:lpstr>
      <vt:lpstr>Wingdings</vt:lpstr>
      <vt:lpstr>带状</vt:lpstr>
      <vt:lpstr>什么病挂什么科？详细版对照</vt:lpstr>
      <vt:lpstr>1、头部</vt:lpstr>
      <vt:lpstr>1、头部</vt:lpstr>
      <vt:lpstr>1、头部</vt:lpstr>
      <vt:lpstr>2、胸部</vt:lpstr>
      <vt:lpstr>2、胸部</vt:lpstr>
      <vt:lpstr>3、腰腹部</vt:lpstr>
      <vt:lpstr>3、腰腹部</vt:lpstr>
      <vt:lpstr>4、四肢及躯干</vt:lpstr>
      <vt:lpstr>4、四肢及躯干</vt:lpstr>
      <vt:lpstr>5、排泄物及呕吐物</vt:lpstr>
      <vt:lpstr>5、排泄物及呕吐物</vt:lpstr>
      <vt:lpstr>6、发热</vt:lpstr>
      <vt:lpstr>7、浮肿及其他</vt:lpstr>
      <vt:lpstr>7、浮肿及其他</vt:lpstr>
      <vt:lpstr>8、中医</vt:lpstr>
      <vt:lpstr>8、中医</vt:lpstr>
      <vt:lpstr>8、中医</vt:lpstr>
      <vt:lpstr>9、儿童</vt:lpstr>
      <vt:lpstr>9、儿童</vt:lpstr>
      <vt:lpstr>9、儿童</vt:lpstr>
      <vt:lpstr>10、妇产科</vt:lpstr>
      <vt:lpstr>10、妇产科</vt:lpstr>
      <vt:lpstr>11、整形美容</vt:lpstr>
      <vt:lpstr>12、医学影像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晨 李</dc:creator>
  <cp:lastModifiedBy>晨 李</cp:lastModifiedBy>
  <cp:revision>37</cp:revision>
  <dcterms:created xsi:type="dcterms:W3CDTF">2023-07-26T02:04:33Z</dcterms:created>
  <dcterms:modified xsi:type="dcterms:W3CDTF">2023-10-31T01:59:12Z</dcterms:modified>
</cp:coreProperties>
</file>