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300" r:id="rId3"/>
    <p:sldId id="301" r:id="rId4"/>
    <p:sldId id="302" r:id="rId5"/>
    <p:sldId id="303" r:id="rId6"/>
    <p:sldId id="304"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9" d="100"/>
          <a:sy n="59" d="100"/>
        </p:scale>
        <p:origin x="868"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83515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1542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11"/>
          </p:nvPr>
        </p:nvSpPr>
        <p:spPr>
          <a:xfrm>
            <a:off x="3776135" y="6422854"/>
            <a:ext cx="4279669" cy="365125"/>
          </a:xfrm>
        </p:spPr>
        <p:txBody>
          <a:bodyPr/>
          <a:lstStyle/>
          <a:p>
            <a:endParaRPr lang="zh-CN" altLang="en-US"/>
          </a:p>
        </p:txBody>
      </p:sp>
      <p:sp>
        <p:nvSpPr>
          <p:cNvPr id="6" name="Slide Number Placeholder 5"/>
          <p:cNvSpPr>
            <a:spLocks noGrp="1"/>
          </p:cNvSpPr>
          <p:nvPr>
            <p:ph type="sldNum" sz="quarter" idx="12"/>
          </p:nvPr>
        </p:nvSpPr>
        <p:spPr>
          <a:xfrm>
            <a:off x="8073048" y="6422854"/>
            <a:ext cx="879759" cy="365125"/>
          </a:xfrm>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203002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9414293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solidFill>
                  <a:schemeClr val="tx2"/>
                </a:solidFill>
              </a:defRPr>
            </a:lvl1p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zh-CN"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0487457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616893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510228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34258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290748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50037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A15C475-FF1C-4722-BBB9-BD0C58F24EB0}" type="datetimeFigureOut">
              <a:rPr lang="zh-CN" altLang="en-US" smtClean="0"/>
              <a:t>2023/8/4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58407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EA15C475-FF1C-4722-BBB9-BD0C58F24EB0}" type="datetimeFigureOut">
              <a:rPr lang="zh-CN" altLang="en-US" smtClean="0"/>
              <a:t>2023/8/4</a:t>
            </a:fld>
            <a:endParaRPr lang="zh-CN"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zh-CN"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2F8D393-6823-4405-9946-AFA3DD3F155A}" type="slidenum">
              <a:rPr lang="zh-CN" altLang="en-US" smtClean="0"/>
              <a:t>‹#›</a:t>
            </a:fld>
            <a:endParaRPr lang="zh-CN" altLang="en-US"/>
          </a:p>
        </p:txBody>
      </p:sp>
    </p:spTree>
    <p:extLst>
      <p:ext uri="{BB962C8B-B14F-4D97-AF65-F5344CB8AC3E}">
        <p14:creationId xmlns:p14="http://schemas.microsoft.com/office/powerpoint/2010/main" val="138138315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9A377A-E25B-5E61-9E16-16055B90C188}"/>
              </a:ext>
            </a:extLst>
          </p:cNvPr>
          <p:cNvSpPr>
            <a:spLocks noGrp="1"/>
          </p:cNvSpPr>
          <p:nvPr>
            <p:ph type="ctrTitle"/>
          </p:nvPr>
        </p:nvSpPr>
        <p:spPr/>
        <p:txBody>
          <a:bodyPr/>
          <a:lstStyle/>
          <a:p>
            <a:r>
              <a:rPr lang="en-US" altLang="zh-CN"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78</a:t>
            </a:r>
            <a:r>
              <a:rPr lang="zh-CN" altLang="en-US"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种临床常用注射液的作用总结</a:t>
            </a:r>
          </a:p>
        </p:txBody>
      </p:sp>
      <p:sp>
        <p:nvSpPr>
          <p:cNvPr id="3" name="副标题 2">
            <a:extLst>
              <a:ext uri="{FF2B5EF4-FFF2-40B4-BE49-F238E27FC236}">
                <a16:creationId xmlns:a16="http://schemas.microsoft.com/office/drawing/2014/main" id="{B924F289-3061-3875-07E8-B181F7886F53}"/>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411529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455618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、氟哌利多：①用于精神分裂症和躁狂症兴奋状态；②有神经安定作用及增强镇痛药的镇痛作用。</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、肝水解肽：用于慢性肝炎，肝硬化等疾病的辅助治疗。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、华蟾素注射液：消毒，消肿，止痛。用于中、晚期肿瘤，慢性乙型肝炎等症。</a:t>
            </a:r>
          </a:p>
        </p:txBody>
      </p:sp>
    </p:spTree>
    <p:extLst>
      <p:ext uri="{BB962C8B-B14F-4D97-AF65-F5344CB8AC3E}">
        <p14:creationId xmlns:p14="http://schemas.microsoft.com/office/powerpoint/2010/main" val="969599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、注射用低分子量肝素钙：预防和治疗血栓形成。</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、注射用氯诺昔康：急性中度手术后疼痛以及与急性腰坐骨神经痛相关的疼痛。</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、注射用甲氨蝶呤：抗癌、抗肿瘤药。</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、注射用磷酸肌酸钠：心脏手术时加入心脏停搏液中保护心肌。</a:t>
            </a:r>
          </a:p>
        </p:txBody>
      </p:sp>
    </p:spTree>
    <p:extLst>
      <p:ext uri="{BB962C8B-B14F-4D97-AF65-F5344CB8AC3E}">
        <p14:creationId xmlns:p14="http://schemas.microsoft.com/office/powerpoint/2010/main" val="1066661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、尼莫地平注射液：预防和治疗动脉瘤性蛛网膜下腔出血后脑管痉挛引起的缺血性神经损伤。</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、盐酸利多卡因注射液：局麻药及抗心律失常药。</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、注射用三磷酸胞苷二钠：用于颅脑外伤后综合征及其后遗症的辅助治疗。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3750857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、注射用门冬氨酸鸟氨酸：治疗急、慢性肝病所致的高血氨症及肝昏迷的抢救。</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、硫酸鱼精蛋白注射液：抗肝素药。用于因注射肝素过量所引起的出血。</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、奥扎格雷钠：用于治疗急性血栓性脑梗塞和脑梗塞所伴随的运动障碍。</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、氟尿嘧啶：抗癌药。</a:t>
            </a:r>
          </a:p>
        </p:txBody>
      </p:sp>
    </p:spTree>
    <p:extLst>
      <p:ext uri="{BB962C8B-B14F-4D97-AF65-F5344CB8AC3E}">
        <p14:creationId xmlns:p14="http://schemas.microsoft.com/office/powerpoint/2010/main" val="290430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848845"/>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、注射用阿昔洛韦：①单纯疱疹病毒感染；②带状疱疹；③免疫缺陷者水痘的治疗。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39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、西咪替丁注射液：用于消化道溃疡。</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、注射用二乙酰氨乙酸乙二胺：止血药。</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、注射用卡铂：主要用于卵巢癌、小细胞肺癌、非小细胞肺癌、头颈部鳞癌、食管癌、精原细胞瘤、膀胱癌、间皮瘤等。</a:t>
            </a:r>
          </a:p>
        </p:txBody>
      </p:sp>
    </p:spTree>
    <p:extLst>
      <p:ext uri="{BB962C8B-B14F-4D97-AF65-F5344CB8AC3E}">
        <p14:creationId xmlns:p14="http://schemas.microsoft.com/office/powerpoint/2010/main" val="2755983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、注射用还原型谷胱甘肽（双益健）：</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①化疗患者；</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②放射治疗患者；</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③各种低氧血症；</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④肝脏疾病；</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⑤有机磷、胺基或硝基化合物中毒的辅助治疗；</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⑥解药物中毒。</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p:txBody>
      </p:sp>
    </p:spTree>
    <p:extLst>
      <p:ext uri="{BB962C8B-B14F-4D97-AF65-F5344CB8AC3E}">
        <p14:creationId xmlns:p14="http://schemas.microsoft.com/office/powerpoint/2010/main" val="2379283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、丹参酮</a:t>
            </a:r>
            <a:r>
              <a:rPr kumimoji="0" lang="en-US" altLang="zh-CN" sz="2800" b="0" i="0" u="none" strike="noStrike" kern="1200" cap="none" spc="0" normalizeH="0" baseline="0" noProof="0" dirty="0" err="1">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ⅡA</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磺酸钠注射液：用于冠心病、心绞痛、心肌梗死的辅助治疗。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、注射用脑蛋白水解物：用于颅脑外伤、脑血管病后遗症伴有记忆减退及注意力集中障碍的症状改善。</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、注射用七叶皂苷钠：用于脑水肿、创伤或手术所致肿胀，也用于静脉回流障碍性疾病。</a:t>
            </a:r>
          </a:p>
        </p:txBody>
      </p:sp>
    </p:spTree>
    <p:extLst>
      <p:ext uri="{BB962C8B-B14F-4D97-AF65-F5344CB8AC3E}">
        <p14:creationId xmlns:p14="http://schemas.microsoft.com/office/powerpoint/2010/main" val="4045352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848845"/>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、注射用盐酸托烷司琼：预防和治疗癌症化疗引起的恶心和呕吐。治疗手术后的恶心、呕吐。</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、盐酸格拉司琼氯化钠注射液：用于放疗、细胞毒类药物化疗引起的恶心和呕吐。</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、肝素钠注射液：用于防治血栓形成或栓塞性疾病；各种原因引起的弥漫性血管内凝血；也用于血液透析、体外循环、导管术、微血管手术等操作中及其某些血液标本或器械的抗凝处理。</a:t>
            </a:r>
          </a:p>
        </p:txBody>
      </p:sp>
    </p:spTree>
    <p:extLst>
      <p:ext uri="{BB962C8B-B14F-4D97-AF65-F5344CB8AC3E}">
        <p14:creationId xmlns:p14="http://schemas.microsoft.com/office/powerpoint/2010/main" val="4045911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455618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、法莫替丁氯化钠注射液：治疗消化性溃疡、急性应激性溃疡和出血性胃炎所致的上消化道出血。</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、脱氧核苷酸钠注射液：用于急、慢性肝炎，白细胞减少症、血小板减少症及再生障碍性贫血等的辅助治疗。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、骨肽注射液：用于促进骨折愈合。</a:t>
            </a:r>
          </a:p>
        </p:txBody>
      </p:sp>
    </p:spTree>
    <p:extLst>
      <p:ext uri="{BB962C8B-B14F-4D97-AF65-F5344CB8AC3E}">
        <p14:creationId xmlns:p14="http://schemas.microsoft.com/office/powerpoint/2010/main" val="2667039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455618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、奥美拉唑钠：胃溃疡、十二指肠溃疡。</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、紫杉醇注射液：抗癌药。</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、银杏达莫注射液：适用于预防和治疗冠心病、血栓栓塞性疾病。</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、氨甲环酸：止血。</a:t>
            </a:r>
          </a:p>
        </p:txBody>
      </p:sp>
    </p:spTree>
    <p:extLst>
      <p:ext uri="{BB962C8B-B14F-4D97-AF65-F5344CB8AC3E}">
        <p14:creationId xmlns:p14="http://schemas.microsoft.com/office/powerpoint/2010/main" val="4131973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a:lnSpc>
                <a:spcPct val="150000"/>
              </a:lnSpc>
            </a:pPr>
            <a:r>
              <a:rPr lang="en-US" altLang="zh-CN"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1</a:t>
            </a:r>
            <a:r>
              <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、注射用辅酶</a:t>
            </a:r>
            <a:r>
              <a:rPr lang="en-US" altLang="zh-CN"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A</a:t>
            </a:r>
            <a:r>
              <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：用于白细胞减少症、原发性血小板减少性紫癜及功能性低热的辅助治疗。</a:t>
            </a:r>
          </a:p>
          <a:p>
            <a:pPr>
              <a:lnSpc>
                <a:spcPct val="150000"/>
              </a:lnSpc>
            </a:pPr>
            <a:endPar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a:lnSpc>
                <a:spcPct val="150000"/>
              </a:lnSpc>
            </a:pPr>
            <a:r>
              <a:rPr lang="en-US" altLang="zh-CN"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2</a:t>
            </a:r>
            <a:r>
              <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、氯丙嗪：用于精神分裂症、躁狂症或其他精神病性障碍。及各种原因所致的呕吐或顽固性呃逆。</a:t>
            </a:r>
          </a:p>
          <a:p>
            <a:pPr>
              <a:lnSpc>
                <a:spcPct val="150000"/>
              </a:lnSpc>
            </a:pPr>
            <a:endPar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a:lnSpc>
                <a:spcPct val="150000"/>
              </a:lnSpc>
            </a:pPr>
            <a:r>
              <a:rPr lang="en-US" altLang="zh-CN"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3</a:t>
            </a:r>
            <a:r>
              <a:rPr lang="zh-CN" altLang="en-US" sz="2800" dirty="0">
                <a:latin typeface="阿里巴巴普惠体 B" panose="00020600040101010101" pitchFamily="18" charset="-122"/>
                <a:ea typeface="阿里巴巴普惠体 B" panose="00020600040101010101" pitchFamily="18" charset="-122"/>
                <a:cs typeface="阿里巴巴普惠体 B" panose="00020600040101010101" pitchFamily="18" charset="-122"/>
              </a:rPr>
              <a:t>、异丙嗪（又叫非那根）：①用于治疗皮肤黏膜的过敏②晕动病③麻醉和术后的辅助治疗④防治放射病性或药源性恶心、呕吐。</a:t>
            </a:r>
          </a:p>
        </p:txBody>
      </p:sp>
    </p:spTree>
    <p:extLst>
      <p:ext uri="{BB962C8B-B14F-4D97-AF65-F5344CB8AC3E}">
        <p14:creationId xmlns:p14="http://schemas.microsoft.com/office/powerpoint/2010/main" val="3947472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455618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、注射用肌氨肽苷：脑血管意外引起的瘫痪；周围神经疾患引起的肌肉萎缩。</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、盐酸甲氯芬酯：外伤性昏迷、酒精中毒、新生儿缺氧症、儿童遗尿症。</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、盐酸丁咯地尔：①外周血管疾病；②慢性脑血管供血不足引起的症状：眩晕、耳鸣、智力减退、记忆力或注意力消退、定向障碍等。</a:t>
            </a:r>
          </a:p>
        </p:txBody>
      </p:sp>
    </p:spTree>
    <p:extLst>
      <p:ext uri="{BB962C8B-B14F-4D97-AF65-F5344CB8AC3E}">
        <p14:creationId xmlns:p14="http://schemas.microsoft.com/office/powerpoint/2010/main" val="3656086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、胸腺肽注射液：抗肿瘤。</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、盐酸纳洛酮：①阿片受体拮抗药，用于麻醉药术后，促使病人苏醒；②逆转阿片受体引起的呼吸抑制；③解救急性乙醇中毒；④阿片类药物过量的诊断。</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、长春西汀（又叫润坦）：改善脑梗塞后遗症、脑出血后遗症、脑动脉硬化症等诱发的各种症状。</a:t>
            </a:r>
          </a:p>
        </p:txBody>
      </p:sp>
    </p:spTree>
    <p:extLst>
      <p:ext uri="{BB962C8B-B14F-4D97-AF65-F5344CB8AC3E}">
        <p14:creationId xmlns:p14="http://schemas.microsoft.com/office/powerpoint/2010/main" val="3867115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3909853"/>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、注射用硝普钠：①高血压急症；②急性心力衰竭。</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、注射用葛根素：冠心病、心绞痛、心肌梗塞，视网膜动、静脉阻塞，突发性耳聋。</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、硫普罗宁注射液：改善肝功能。</a:t>
            </a:r>
          </a:p>
        </p:txBody>
      </p:sp>
    </p:spTree>
    <p:extLst>
      <p:ext uri="{BB962C8B-B14F-4D97-AF65-F5344CB8AC3E}">
        <p14:creationId xmlns:p14="http://schemas.microsoft.com/office/powerpoint/2010/main" val="3175753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、注射用丝裂霉素：主要适用于胃癌、肺癌、乳腺癌，也适用于肝癌、胰腺癌、结直肠癌、食管癌、卵巢癌及癌性腔内积液。</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、复方苦参注射液：清热利湿、凉血解毒、散结止痛。用于癌症疼痛、出血。</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、艾迪注射液：清热解毒、消瘀散结。用于原发性肝癌，肺癌，直肠癌，恶性淋巴癌，妇科恶性肿瘤等。</a:t>
            </a:r>
          </a:p>
        </p:txBody>
      </p:sp>
    </p:spTree>
    <p:extLst>
      <p:ext uri="{BB962C8B-B14F-4D97-AF65-F5344CB8AC3E}">
        <p14:creationId xmlns:p14="http://schemas.microsoft.com/office/powerpoint/2010/main" val="826635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3909853"/>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、注射用灯盏花素（培斯汀）：活血化瘀，通络止痛。用于中风及其遗症，冠心病，心绞痛。</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、肝水解肽注射液：用于慢性肝炎，肝硬化等疾病的辅助治疗。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、西咪替丁注射液：用于消化道溃疡。</a:t>
            </a:r>
          </a:p>
        </p:txBody>
      </p:sp>
    </p:spTree>
    <p:extLst>
      <p:ext uri="{BB962C8B-B14F-4D97-AF65-F5344CB8AC3E}">
        <p14:creationId xmlns:p14="http://schemas.microsoft.com/office/powerpoint/2010/main" val="1026767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、骨瓜提取物注射液：用于风湿、类风湿关节炎、骨关节炎、腰腿疼痛、骨折创伤修复。</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、注射用吡拉西坦：是用于急慢性脑血管病、脑外伤、各种中毒脑病等多种原因所致的记忆减退及轻、中度脑功能障碍。也用于儿童智能发育迟缓。</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、盐酸精氨酸注射液：用于肝性脑病。</a:t>
            </a:r>
          </a:p>
        </p:txBody>
      </p:sp>
    </p:spTree>
    <p:extLst>
      <p:ext uri="{BB962C8B-B14F-4D97-AF65-F5344CB8AC3E}">
        <p14:creationId xmlns:p14="http://schemas.microsoft.com/office/powerpoint/2010/main" val="1663360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3909853"/>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、替加氟注射液：氟尿嘧啶的衍生物。抗肿瘤药物。</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、注射用盐酸川芎嗪（又叫川青）：用于缺血性脑血管疾病。</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、奥拉西坦注射液（欧兰同或倍清星）：用于脑损伤及引起的神经功能缺失、记忆与智能障碍等症的治疗。</a:t>
            </a:r>
          </a:p>
        </p:txBody>
      </p:sp>
    </p:spTree>
    <p:extLst>
      <p:ext uri="{BB962C8B-B14F-4D97-AF65-F5344CB8AC3E}">
        <p14:creationId xmlns:p14="http://schemas.microsoft.com/office/powerpoint/2010/main" val="1087020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3263522"/>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、多种微量元素注射液</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Ⅱ</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：肠外营养添加剂。</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、注射用复方甘草酸苷：治疗急性肝病，改善肝功能异常。可用于治疗湿疹、皮肤炎、荨麻疹</a:t>
            </a:r>
          </a:p>
        </p:txBody>
      </p:sp>
    </p:spTree>
    <p:extLst>
      <p:ext uri="{BB962C8B-B14F-4D97-AF65-F5344CB8AC3E}">
        <p14:creationId xmlns:p14="http://schemas.microsoft.com/office/powerpoint/2010/main" val="274041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848845"/>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、盐酸奈福泮（又叫悦止）：术后止痛、癌症痛、急性外伤痛。局部麻醉、针麻等麻醉辅助用药。</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、重酒石酸间羟胺注射液：①防治椎管内阻滞麻醉时发生的急性低血压；②用于出血、药物过敏、手术并发症及脑外伤或脑肿瘤合并休克而发生的低血压；③心源性休克或败血症所致的低血压。</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、苯巴比妥钠注射液（又叫鲁米那）：治疗癫痫，也用于其他疾病引起的惊厥及麻醉前给药。</a:t>
            </a:r>
          </a:p>
        </p:txBody>
      </p:sp>
    </p:spTree>
    <p:extLst>
      <p:ext uri="{BB962C8B-B14F-4D97-AF65-F5344CB8AC3E}">
        <p14:creationId xmlns:p14="http://schemas.microsoft.com/office/powerpoint/2010/main" val="307218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、黄体酮注射液：用于月经失调，如闭经和功能性子宫出血、黄体功能不足、先兆流产和习惯性流产、经前期紧张综合征的治疗。</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、盐酸苯海拉明：用于急性重症过敏反应、手术后药物引起的恶心呕吐、牙科局麻、其他过敏反应病不宜口服用药者。</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、异烟肼注射液：与其他结核药联合用于各种类型结核病及非结核分枝杆菌病的治疗。</a:t>
            </a:r>
          </a:p>
        </p:txBody>
      </p:sp>
    </p:spTree>
    <p:extLst>
      <p:ext uri="{BB962C8B-B14F-4D97-AF65-F5344CB8AC3E}">
        <p14:creationId xmlns:p14="http://schemas.microsoft.com/office/powerpoint/2010/main" val="2844324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、硫酸阿托品注射液：①各种内脏绞痛；②全身麻醉前给药、严重盗汗和流涎症；③迷走神经过度兴奋所致的缓慢性心失常；④抗休克；⑤解救有机磷酸酯类中毒。</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、复方樟柳碱注射液：用于缺血性视神经、视网膜、脉络膜病变。</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、注射用盐酸赖氨酸：治疗颅脑外伤、慢性脑组织缺血、缺氧性疾病的脑保护剂。</a:t>
            </a:r>
          </a:p>
        </p:txBody>
      </p:sp>
    </p:spTree>
    <p:extLst>
      <p:ext uri="{BB962C8B-B14F-4D97-AF65-F5344CB8AC3E}">
        <p14:creationId xmlns:p14="http://schemas.microsoft.com/office/powerpoint/2010/main" val="946757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848845"/>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、注射用单硝酸异山梨酯：治疗心绞痛，与洋地黄或利尿剂合用治疗慢性心力衰竭。</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14</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、碳酸氢钠注射液：</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①治疗代谢性酸中毒；</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②碱化尿液；</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③作为制酸药，治疗胃酸过多引起的症状；</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④静脉滴注对某些药物中毒有非特异性的治疗作用，如巴比妥类、水杨酸类药物及甲醇等中毒。</a:t>
            </a:r>
          </a:p>
        </p:txBody>
      </p:sp>
    </p:spTree>
    <p:extLst>
      <p:ext uri="{BB962C8B-B14F-4D97-AF65-F5344CB8AC3E}">
        <p14:creationId xmlns:p14="http://schemas.microsoft.com/office/powerpoint/2010/main" val="4142926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15</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、硫酸镁注射液：可作为抗惊厥药。常用于妊娠高血压，治疗先兆子痫和子痫，也用于治疗早产。口服具有导泻作用。</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16</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、胞磷胆碱氯化钠（又叫胞二磷）：辅酶。用于急性颅脑外伤和脑手术后意识障碍。</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17</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、注射用脂溶性维生素</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Ⅱ</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：用以满足成人每日对脂溶性维生素</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A</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、维生素</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D2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、维生素</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E</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、维生素</a:t>
            </a: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K1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的生理需要。</a:t>
            </a:r>
          </a:p>
        </p:txBody>
      </p:sp>
    </p:spTree>
    <p:extLst>
      <p:ext uri="{BB962C8B-B14F-4D97-AF65-F5344CB8AC3E}">
        <p14:creationId xmlns:p14="http://schemas.microsoft.com/office/powerpoint/2010/main" val="471281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848845"/>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18</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、二羟丙茶碱注射液（又叫喘定）：适用于治疗支气管哮喘、喘息型支气管炎、阻塞性肺气肿等以缓解喘息症状。也用于心源性肺水肿引起的哮喘。</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19</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、盐酸布比卡因注射液：用于局部浸润麻醉，外周神经阻滞和椎管内阻滞。</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20</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、注射用泮托拉唑钠：适用于十二指肠溃疡、胃溃疡、急性胃粘膜病变、复合性溃疡等引起的急性上消化道出血。</a:t>
            </a:r>
          </a:p>
        </p:txBody>
      </p:sp>
    </p:spTree>
    <p:extLst>
      <p:ext uri="{BB962C8B-B14F-4D97-AF65-F5344CB8AC3E}">
        <p14:creationId xmlns:p14="http://schemas.microsoft.com/office/powerpoint/2010/main" val="1740800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3C21D45-3DF8-7409-C629-660D0FDBD6E1}"/>
              </a:ext>
            </a:extLst>
          </p:cNvPr>
          <p:cNvSpPr txBox="1"/>
          <p:nvPr/>
        </p:nvSpPr>
        <p:spPr>
          <a:xfrm>
            <a:off x="370114" y="751114"/>
            <a:ext cx="11549743" cy="520251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21</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、氨茶碱注射液：适用于支气管哮喘、慢性喘息性支气管炎、慢性阻塞性肺病等缓解喘息症状；也可用于心功能不全和心源性哮喘。</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22</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、注射用奥扎格雷钠：用于治疗急性血栓性脑梗死和脑梗死所伴随的运动障碍。</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23</a:t>
            </a:r>
            <a:r>
              <a:rPr kumimoji="0" lang="zh-CN" altLang="en-US" sz="2800" b="0" i="0" u="none" strike="noStrike" kern="1200" cap="none" spc="0" normalizeH="0" baseline="0" noProof="0" dirty="0">
                <a:ln>
                  <a:noFill/>
                </a:ln>
                <a:solidFill>
                  <a:srgbClr val="FFFFFF"/>
                </a:solidFill>
                <a:effectLst/>
                <a:uLnTx/>
                <a:uFillTx/>
                <a:latin typeface="阿里巴巴普惠体 B" panose="00020600040101010101" pitchFamily="18" charset="-122"/>
                <a:ea typeface="阿里巴巴普惠体 B" panose="00020600040101010101" pitchFamily="18" charset="-122"/>
                <a:cs typeface="阿里巴巴普惠体 B" panose="00020600040101010101" pitchFamily="18" charset="-122"/>
              </a:rPr>
              <a:t>、盐酸罂粟碱：用于治疗脑、心及外周血管痉挛所致的缺血，肾、胆或胃肠道等内脏痉挛。</a:t>
            </a:r>
          </a:p>
        </p:txBody>
      </p:sp>
    </p:spTree>
    <p:extLst>
      <p:ext uri="{BB962C8B-B14F-4D97-AF65-F5344CB8AC3E}">
        <p14:creationId xmlns:p14="http://schemas.microsoft.com/office/powerpoint/2010/main" val="6029434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带状">
  <a:themeElements>
    <a:clrScheme name="带状">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带状">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带状">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TM03090430[[fn=带状]]</Template>
  <TotalTime>55</TotalTime>
  <Words>1888</Words>
  <Application>Microsoft Office PowerPoint</Application>
  <PresentationFormat>宽屏</PresentationFormat>
  <Paragraphs>142</Paragraphs>
  <Slides>27</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27</vt:i4>
      </vt:variant>
    </vt:vector>
  </HeadingPairs>
  <TitlesOfParts>
    <vt:vector size="31" baseType="lpstr">
      <vt:lpstr>阿里巴巴普惠体 B</vt:lpstr>
      <vt:lpstr>Corbel</vt:lpstr>
      <vt:lpstr>Wingdings</vt:lpstr>
      <vt:lpstr>带状</vt:lpstr>
      <vt:lpstr>78种临床常用注射液的作用总结</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医务人员十三级职称级别一览</dc:title>
  <dc:creator>晨 李</dc:creator>
  <cp:lastModifiedBy>晨 李</cp:lastModifiedBy>
  <cp:revision>35</cp:revision>
  <dcterms:created xsi:type="dcterms:W3CDTF">2023-07-25T02:44:22Z</dcterms:created>
  <dcterms:modified xsi:type="dcterms:W3CDTF">2023-08-04T01:38:09Z</dcterms:modified>
</cp:coreProperties>
</file>