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66" r:id="rId3"/>
    <p:sldId id="367" r:id="rId4"/>
    <p:sldId id="368" r:id="rId5"/>
    <p:sldId id="369" r:id="rId6"/>
    <p:sldId id="370" r:id="rId7"/>
    <p:sldId id="371" r:id="rId8"/>
    <p:sldId id="372" r:id="rId9"/>
    <p:sldId id="373" r:id="rId10"/>
    <p:sldId id="374" r:id="rId11"/>
    <p:sldId id="375" r:id="rId12"/>
    <p:sldId id="376" r:id="rId13"/>
    <p:sldId id="3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4" autoAdjust="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zh-CN" altLang="en-US" b="0" i="0" dirty="0">
                <a:effectLst/>
                <a:latin typeface="system-ui"/>
              </a:rPr>
              <a:t>儿童常见呼吸道疾病</a:t>
            </a:r>
            <a:br>
              <a:rPr lang="en-US" altLang="zh-CN" b="0" i="0" dirty="0">
                <a:effectLst/>
                <a:latin typeface="system-ui"/>
              </a:rPr>
            </a:br>
            <a:r>
              <a:rPr lang="zh-CN" altLang="en-US" b="0" i="0" dirty="0">
                <a:solidFill>
                  <a:srgbClr val="FF0000"/>
                </a:solidFill>
                <a:effectLst/>
                <a:latin typeface="system-ui"/>
              </a:rPr>
              <a:t>雾化吸入治疗</a:t>
            </a:r>
            <a:r>
              <a:rPr lang="zh-CN" altLang="en-US" b="0" i="0" dirty="0">
                <a:effectLst/>
                <a:latin typeface="system-ui"/>
              </a:rPr>
              <a:t>方案总结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4.</a:t>
            </a:r>
            <a:r>
              <a:rPr lang="zh-CN" altLang="en-US" dirty="0">
                <a:solidFill>
                  <a:srgbClr val="FF0000"/>
                </a:solidFill>
              </a:rPr>
              <a:t>支原体肺炎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支气管舒张剂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急性期：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与布地奈德混悬液联用，其中支气管舒张剂雾化吸入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/d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，用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1~3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周；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zh-CN" altLang="en-US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恢复期：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如有气道高反应性或胸部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X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线片有小气道炎症病变，或肺不张未完全恢复，可以用布地奈德混悬液雾化吸入，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0.5~1.0mg/d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1~3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个月后复查。</a:t>
            </a:r>
          </a:p>
        </p:txBody>
      </p:sp>
    </p:spTree>
    <p:extLst>
      <p:ext uri="{BB962C8B-B14F-4D97-AF65-F5344CB8AC3E}">
        <p14:creationId xmlns:p14="http://schemas.microsoft.com/office/powerpoint/2010/main" val="2890111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5.</a:t>
            </a:r>
            <a:r>
              <a:rPr lang="zh-CN" altLang="en-US" dirty="0">
                <a:solidFill>
                  <a:srgbClr val="FF0000"/>
                </a:solidFill>
              </a:rPr>
              <a:t>急性喉气管支气管炎：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endParaRPr lang="en-US" altLang="zh-CN" sz="2400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algn="just">
              <a:lnSpc>
                <a:spcPct val="160000"/>
              </a:lnSpc>
            </a:pP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多数研究选择雾化吸入布地奈德混悬液的初始剂量为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1.0~2.0mg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，此后可每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1.0mg/12h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雾化吸入。</a:t>
            </a:r>
            <a:endParaRPr lang="en-US" altLang="zh-CN" sz="2400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algn="just">
              <a:lnSpc>
                <a:spcPct val="160000"/>
              </a:lnSpc>
            </a:pP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也有研究应用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2.0mg/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/12h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，最多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/d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。</a:t>
            </a:r>
          </a:p>
          <a:p>
            <a:pPr algn="just">
              <a:lnSpc>
                <a:spcPct val="160000"/>
              </a:lnSpc>
            </a:pPr>
            <a:endParaRPr lang="zh-CN" altLang="en-US" sz="2400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3822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6.</a:t>
            </a:r>
            <a:r>
              <a:rPr lang="zh-CN" altLang="en-US" dirty="0">
                <a:solidFill>
                  <a:srgbClr val="FF0000"/>
                </a:solidFill>
              </a:rPr>
              <a:t>支气管肺发育不良：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吸入性糖皮质激素：</a:t>
            </a:r>
          </a:p>
          <a:p>
            <a:pPr algn="just">
              <a:lnSpc>
                <a:spcPct val="160000"/>
              </a:lnSpc>
            </a:pP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雾化吸入布地奈德混悬液防治的剂量与疗程不明确，有研究采用雾化吸入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0.5mg/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/d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，共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14d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；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zh-CN" altLang="en-US" sz="2400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algn="just">
              <a:lnSpc>
                <a:spcPct val="160000"/>
              </a:lnSpc>
            </a:pP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支气管舒张剂：</a:t>
            </a:r>
          </a:p>
          <a:p>
            <a:pPr algn="just">
              <a:lnSpc>
                <a:spcPct val="160000"/>
              </a:lnSpc>
            </a:pP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特布他林或沙丁胺醇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2.5~5.0mg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雾化吸入，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6~8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h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，一般用于支气管痉挛表现的临床急性期患儿。</a:t>
            </a:r>
          </a:p>
        </p:txBody>
      </p:sp>
    </p:spTree>
    <p:extLst>
      <p:ext uri="{BB962C8B-B14F-4D97-AF65-F5344CB8AC3E}">
        <p14:creationId xmlns:p14="http://schemas.microsoft.com/office/powerpoint/2010/main" val="4229642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7.</a:t>
            </a:r>
            <a:r>
              <a:rPr lang="zh-CN" altLang="en-US" dirty="0">
                <a:solidFill>
                  <a:srgbClr val="FF0000"/>
                </a:solidFill>
              </a:rPr>
              <a:t>气管插管术中和术后：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根据患儿年龄，分别于插管前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30min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雾化吸入布地奈德混悬液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次，拔管后雾化吸入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/30min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0.5~1.0mg/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4~6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/d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；</a:t>
            </a:r>
            <a:endParaRPr lang="en-US" altLang="zh-CN" sz="2400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algn="just">
              <a:lnSpc>
                <a:spcPct val="160000"/>
              </a:lnSpc>
            </a:pP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依据患儿病情及拔管后喉部水肿恢复情况而定，一般气管插管术中和术后使用</a:t>
            </a:r>
            <a:r>
              <a:rPr lang="en-US" altLang="zh-CN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3~5d</a:t>
            </a:r>
            <a:r>
              <a:rPr lang="zh-CN" altLang="en-US" sz="2400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。 </a:t>
            </a:r>
          </a:p>
          <a:p>
            <a:pPr algn="just">
              <a:lnSpc>
                <a:spcPct val="160000"/>
              </a:lnSpc>
            </a:pPr>
            <a:endParaRPr lang="zh-CN" altLang="en-US" sz="2400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 algn="just">
              <a:lnSpc>
                <a:spcPct val="160000"/>
              </a:lnSpc>
              <a:buNone/>
            </a:pPr>
            <a:endParaRPr lang="zh-CN" altLang="en-US" sz="2400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3114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1.</a:t>
            </a:r>
            <a:r>
              <a:rPr lang="zh-CN" altLang="en-US" dirty="0">
                <a:solidFill>
                  <a:srgbClr val="FF0000"/>
                </a:solidFill>
              </a:rPr>
              <a:t>气管哮喘急性发作期：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吸入性糖皮质激素</a:t>
            </a:r>
            <a:endParaRPr lang="zh-CN" altLang="en-US" b="0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algn="just">
              <a:lnSpc>
                <a:spcPct val="160000"/>
              </a:lnSpc>
            </a:pPr>
            <a:b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</a:b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轻度：</a:t>
            </a:r>
          </a:p>
          <a:p>
            <a:pPr algn="just">
              <a:lnSpc>
                <a:spcPct val="160000"/>
              </a:lnSpc>
            </a:pP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在吸入短效</a:t>
            </a:r>
            <a:r>
              <a:rPr lang="en-US" altLang="zh-CN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β2</a:t>
            </a: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受体激动剂的基础上可联用雾化吸入布地奈德混悬液</a:t>
            </a:r>
            <a:r>
              <a:rPr lang="en-US" altLang="zh-CN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1.0mg</a:t>
            </a: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</a:t>
            </a:r>
            <a:r>
              <a:rPr lang="en-US" altLang="zh-CN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或</a:t>
            </a:r>
            <a:r>
              <a:rPr lang="en-US" altLang="zh-CN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6h</a:t>
            </a: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后重复给药，直到症状缓解。</a:t>
            </a:r>
          </a:p>
          <a:p>
            <a:pPr algn="just">
              <a:lnSpc>
                <a:spcPct val="160000"/>
              </a:lnSpc>
            </a:pPr>
            <a:b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</a:b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中重度：</a:t>
            </a:r>
          </a:p>
          <a:p>
            <a:pPr algn="just">
              <a:lnSpc>
                <a:spcPct val="160000"/>
              </a:lnSpc>
            </a:pP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在第</a:t>
            </a:r>
            <a:r>
              <a:rPr lang="en-US" altLang="zh-CN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小时起始治疗中，联用雾化吸入布地奈德</a:t>
            </a:r>
            <a:r>
              <a:rPr lang="en-US" altLang="zh-CN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1.0mg</a:t>
            </a: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</a:t>
            </a:r>
            <a:r>
              <a:rPr lang="en-US" altLang="zh-CN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30min/</a:t>
            </a: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次，连用</a:t>
            </a:r>
            <a:r>
              <a:rPr lang="en-US" altLang="zh-CN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次，在非危及生命哮喘急性发作可替代或部分替代全身用糖皮质激素。</a:t>
            </a:r>
          </a:p>
          <a:p>
            <a:pPr>
              <a:lnSpc>
                <a:spcPct val="160000"/>
              </a:lnSpc>
            </a:pPr>
            <a:endParaRPr lang="zh-CN" altLang="en-US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83543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1.</a:t>
            </a:r>
            <a:r>
              <a:rPr lang="zh-CN" altLang="en-US" dirty="0">
                <a:solidFill>
                  <a:srgbClr val="FF0000"/>
                </a:solidFill>
              </a:rPr>
              <a:t>气管哮喘急性发作期：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支气管舒张剂：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短效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β2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受体激动剂：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雾化吸入沙丁胺醇或特布他林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2.5~5.0mg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；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zh-CN" altLang="en-US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长效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β2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受体激动剂：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雾化吸入治疗不作首选，仅在短效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β2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受体激动剂弹药治疗效果不佳时考虑。异丙托溴铵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0.25~0.5mg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，加入短效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β2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受体激动剂溶液中雾化吸入。</a:t>
            </a:r>
            <a:endParaRPr lang="zh-CN" altLang="en-US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9870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1.</a:t>
            </a:r>
            <a:r>
              <a:rPr lang="zh-CN" altLang="en-US" dirty="0">
                <a:solidFill>
                  <a:srgbClr val="FF0000"/>
                </a:solidFill>
              </a:rPr>
              <a:t>气管哮喘急性发作期：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支气管哮喘稳定期：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吸入性糖皮质激素：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起始治疗剂量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0.5~1.0mg/d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1~3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个月后进行评估；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zh-CN" altLang="en-US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支气管舒张剂：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任何控制治疗级别的哮喘患者均可按需使用短效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β2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受体激动剂以缓解症状。</a:t>
            </a:r>
            <a:endParaRPr lang="zh-CN" altLang="en-US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1495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2.</a:t>
            </a:r>
            <a:r>
              <a:rPr lang="zh-CN" altLang="en-US" dirty="0">
                <a:solidFill>
                  <a:srgbClr val="FF0000"/>
                </a:solidFill>
              </a:rPr>
              <a:t>咳嗽变异性哮喘：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吸入性糖皮质激素：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雾化吸入布地奈德混悬液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0.5~1.0mg/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1~2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/d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，治疗时间一遍不少于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6~8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周；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支气管舒张剂：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药物剂量与典型哮喘相同。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感染后咳嗽：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雾化吸入布地奈德混悬液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0.5~1.0mg/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次，使用频次及时间依据病情而定，疗程一般不超过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周。</a:t>
            </a:r>
            <a:endParaRPr lang="zh-CN" altLang="en-US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2594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3.</a:t>
            </a:r>
            <a:r>
              <a:rPr lang="zh-CN" altLang="en-US" dirty="0">
                <a:solidFill>
                  <a:srgbClr val="FF0000"/>
                </a:solidFill>
              </a:rPr>
              <a:t>婴幼儿喘息：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吸入性糖皮质激素：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zh-CN" altLang="en-US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重度：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布地奈德混悬液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1.0mg/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次和支气管舒张剂联合吸入。如病情需要可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/20min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，连续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次，雾化吸入的间隔时间可逐渐延长为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8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至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12h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；</a:t>
            </a:r>
          </a:p>
          <a:p>
            <a:pPr algn="just">
              <a:lnSpc>
                <a:spcPct val="160000"/>
              </a:lnSpc>
            </a:pPr>
            <a:endParaRPr lang="zh-CN" altLang="en-US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980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3.</a:t>
            </a:r>
            <a:r>
              <a:rPr lang="zh-CN" altLang="en-US" dirty="0">
                <a:solidFill>
                  <a:srgbClr val="FF0000"/>
                </a:solidFill>
              </a:rPr>
              <a:t>婴幼儿喘息：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中度：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给予上述联合用药，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/d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，连续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2~3d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；年龄＜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岁的哮喘高危儿，需要长期布地奈德混悬液雾化吸入，剂量从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1.0mg/d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开始，逐渐减量，每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1~3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个月调整方案，直至最小有效维持剂量（布地奈德混悬液为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0.25mg/d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）。</a:t>
            </a:r>
          </a:p>
          <a:p>
            <a:pPr algn="just">
              <a:lnSpc>
                <a:spcPct val="160000"/>
              </a:lnSpc>
            </a:pPr>
            <a:endParaRPr lang="zh-CN" altLang="en-US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疗程个体化酌情给予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9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或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12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个月吸入。</a:t>
            </a:r>
          </a:p>
        </p:txBody>
      </p:sp>
    </p:spTree>
    <p:extLst>
      <p:ext uri="{BB962C8B-B14F-4D97-AF65-F5344CB8AC3E}">
        <p14:creationId xmlns:p14="http://schemas.microsoft.com/office/powerpoint/2010/main" val="1917840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3.</a:t>
            </a:r>
            <a:r>
              <a:rPr lang="zh-CN" altLang="en-US" dirty="0">
                <a:solidFill>
                  <a:srgbClr val="FF0000"/>
                </a:solidFill>
              </a:rPr>
              <a:t>婴幼儿喘息：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支气管舒张剂：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特布他林：体质量＜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20kg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者，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2.5mg/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次，体质量≥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20kg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5.0mg/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6~8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h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；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zh-CN" altLang="en-US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沙丁胺醇：＜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岁，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25mg/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次，用药间隔视病情轻重而定。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zh-CN" altLang="en-US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异丙托溴铵：＜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12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岁，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0.25mg/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次，根据病情可重复给药。</a:t>
            </a:r>
          </a:p>
        </p:txBody>
      </p:sp>
    </p:spTree>
    <p:extLst>
      <p:ext uri="{BB962C8B-B14F-4D97-AF65-F5344CB8AC3E}">
        <p14:creationId xmlns:p14="http://schemas.microsoft.com/office/powerpoint/2010/main" val="3743221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25BD0-B4EF-4F29-1686-601FF7B8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0431828" cy="150876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4.</a:t>
            </a:r>
            <a:r>
              <a:rPr lang="zh-CN" altLang="en-US" dirty="0">
                <a:solidFill>
                  <a:srgbClr val="FF0000"/>
                </a:solidFill>
              </a:rPr>
              <a:t>支原体肺炎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D3DFEF-8128-B01B-798A-80936ED1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92936"/>
            <a:ext cx="11353800" cy="5065064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吸入性糖皮质激素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zh-CN" altLang="en-US" b="1" i="0" dirty="0">
              <a:effectLst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急性期：</a:t>
            </a:r>
          </a:p>
          <a:p>
            <a:pPr algn="just">
              <a:lnSpc>
                <a:spcPct val="160000"/>
              </a:lnSpc>
            </a:pP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如有明显咳嗽、喘息，胸部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X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线片肺部有明显炎症反应及肺不张，应用布地奈德混悬液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0.5~1.0mg/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次，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次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/d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，同时联合使用支气管舒张剂，使用</a:t>
            </a:r>
            <a:r>
              <a:rPr lang="en-US" altLang="zh-CN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1~3</a:t>
            </a:r>
            <a:r>
              <a:rPr lang="zh-CN" altLang="en-US" b="1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周。</a:t>
            </a:r>
          </a:p>
        </p:txBody>
      </p:sp>
    </p:spTree>
    <p:extLst>
      <p:ext uri="{BB962C8B-B14F-4D97-AF65-F5344CB8AC3E}">
        <p14:creationId xmlns:p14="http://schemas.microsoft.com/office/powerpoint/2010/main" val="19333865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247</TotalTime>
  <Words>880</Words>
  <Application>Microsoft Office PowerPoint</Application>
  <PresentationFormat>宽屏</PresentationFormat>
  <Paragraphs>70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儿童常见呼吸道疾病 雾化吸入治疗方案总结</vt:lpstr>
      <vt:lpstr>1.气管哮喘急性发作期：</vt:lpstr>
      <vt:lpstr>1.气管哮喘急性发作期：</vt:lpstr>
      <vt:lpstr>1.气管哮喘急性发作期：</vt:lpstr>
      <vt:lpstr>2.咳嗽变异性哮喘：</vt:lpstr>
      <vt:lpstr>3.婴幼儿喘息：</vt:lpstr>
      <vt:lpstr>3.婴幼儿喘息：</vt:lpstr>
      <vt:lpstr>3.婴幼儿喘息：</vt:lpstr>
      <vt:lpstr>4.支原体肺炎</vt:lpstr>
      <vt:lpstr>4.支原体肺炎</vt:lpstr>
      <vt:lpstr>5.急性喉气管支气管炎：</vt:lpstr>
      <vt:lpstr>6.支气管肺发育不良：</vt:lpstr>
      <vt:lpstr>7.气管插管术中和术后：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118</cp:revision>
  <dcterms:created xsi:type="dcterms:W3CDTF">2023-07-26T02:04:33Z</dcterms:created>
  <dcterms:modified xsi:type="dcterms:W3CDTF">2023-09-13T06:11:58Z</dcterms:modified>
</cp:coreProperties>
</file>