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352" r:id="rId4"/>
    <p:sldId id="353" r:id="rId5"/>
    <p:sldId id="354" r:id="rId6"/>
    <p:sldId id="355" r:id="rId7"/>
    <p:sldId id="356" r:id="rId8"/>
    <p:sldId id="357" r:id="rId9"/>
    <p:sldId id="358" r:id="rId10"/>
    <p:sldId id="359" r:id="rId11"/>
    <p:sldId id="360" r:id="rId12"/>
    <p:sldId id="361" r:id="rId13"/>
    <p:sldId id="362" r:id="rId14"/>
    <p:sldId id="363" r:id="rId15"/>
    <p:sldId id="364" r:id="rId16"/>
    <p:sldId id="365" r:id="rId17"/>
    <p:sldId id="366" r:id="rId18"/>
    <p:sldId id="367" r:id="rId19"/>
    <p:sldId id="368" r:id="rId20"/>
    <p:sldId id="369" r:id="rId21"/>
    <p:sldId id="370" r:id="rId22"/>
    <p:sldId id="371" r:id="rId23"/>
    <p:sldId id="314" r:id="rId24"/>
    <p:sldId id="372" r:id="rId25"/>
    <p:sldId id="373" r:id="rId26"/>
    <p:sldId id="374" r:id="rId27"/>
    <p:sldId id="375" r:id="rId28"/>
    <p:sldId id="376" r:id="rId29"/>
    <p:sldId id="377" r:id="rId30"/>
    <p:sldId id="378" r:id="rId31"/>
    <p:sldId id="379" r:id="rId32"/>
    <p:sldId id="380" r:id="rId33"/>
    <p:sldId id="381" r:id="rId34"/>
    <p:sldId id="382" r:id="rId35"/>
    <p:sldId id="383" r:id="rId36"/>
    <p:sldId id="384" r:id="rId37"/>
    <p:sldId id="385" r:id="rId38"/>
    <p:sldId id="386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40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24" autoAdjust="0"/>
  </p:normalViewPr>
  <p:slideViewPr>
    <p:cSldViewPr snapToGrid="0" showGuides="1">
      <p:cViewPr varScale="1">
        <p:scale>
          <a:sx n="59" d="100"/>
          <a:sy n="59" d="100"/>
        </p:scale>
        <p:origin x="868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726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50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3737D68-3436-4DB4-AD39-5A62214D684F}" type="datetimeFigureOut">
              <a:rPr lang="zh-CN" altLang="en-US" smtClean="0"/>
              <a:t>2023/8/22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849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1pPr>
            <a:lvl2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2pPr>
            <a:lvl3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3pPr>
            <a:lvl4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4pPr>
            <a:lvl5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3522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2023/8/22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2023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935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2023/8/22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70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2023/8/22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40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2023/8/22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643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528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69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2023/8/22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5306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54E3D5-7103-B069-6C77-2F3E4D518A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0" i="0" dirty="0">
                <a:effectLst/>
                <a:latin typeface="system-ui"/>
              </a:rPr>
              <a:t>24</a:t>
            </a:r>
            <a:r>
              <a:rPr lang="zh-CN" altLang="en-US" b="0" i="0" dirty="0">
                <a:effectLst/>
                <a:latin typeface="system-ui"/>
              </a:rPr>
              <a:t>种抢救药品药理作用及</a:t>
            </a:r>
            <a:br>
              <a:rPr lang="en-US" altLang="zh-CN" b="0" i="0" dirty="0">
                <a:effectLst/>
                <a:latin typeface="system-ui"/>
              </a:rPr>
            </a:br>
            <a:r>
              <a:rPr lang="zh-CN" altLang="en-US" b="0" i="0" dirty="0">
                <a:effectLst/>
                <a:latin typeface="system-ui"/>
              </a:rPr>
              <a:t>不良反应总结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9D2D713-3916-D757-F1DF-2EA4C41A00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2168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6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多巴胺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20mg/2ml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作用与用途：</a:t>
            </a:r>
            <a:endParaRPr lang="en-US" altLang="zh-CN" sz="28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本品为去甲肾上腺素的前体为</a:t>
            </a:r>
            <a:r>
              <a:rPr lang="en-US" altLang="zh-CN" sz="2800" dirty="0"/>
              <a:t>β—</a:t>
            </a:r>
            <a:r>
              <a:rPr lang="zh-CN" altLang="en-US" sz="2800" dirty="0"/>
              <a:t>肾上腺受体药物，在低浓度时还具有</a:t>
            </a:r>
            <a:r>
              <a:rPr lang="en-US" altLang="zh-CN" sz="2800" dirty="0"/>
              <a:t>a—</a:t>
            </a:r>
            <a:r>
              <a:rPr lang="zh-CN" altLang="en-US" sz="2800" dirty="0"/>
              <a:t>受体作用，能增强心肌收缩，增加心排出量，而心率加快不明显。主要升动脉血压，对周围血管有轻度的收缩作用，使内脏血管扩张，尤为使肾血流量增加，尿量及尿钠排泄增加，具有异丙基肾上腺素与去甲肾上腺素类药的升压作用的双重优点。用于各种类型的休克。</a:t>
            </a:r>
          </a:p>
        </p:txBody>
      </p:sp>
    </p:spTree>
    <p:extLst>
      <p:ext uri="{BB962C8B-B14F-4D97-AF65-F5344CB8AC3E}">
        <p14:creationId xmlns:p14="http://schemas.microsoft.com/office/powerpoint/2010/main" val="2826968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6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多巴胺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20mg/2ml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不良反应：</a:t>
            </a:r>
            <a:endParaRPr lang="en-US" altLang="zh-CN" sz="28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一般较轻，偶见恶心，呕吐，大剂量使用时，可使心律失常、呼吸加快，用药前必须先补充血容量及纠正酸中毒。使用时密切注意血压，心率，尿量，必要时测定中心静脉压。</a:t>
            </a:r>
          </a:p>
        </p:txBody>
      </p:sp>
    </p:spTree>
    <p:extLst>
      <p:ext uri="{BB962C8B-B14F-4D97-AF65-F5344CB8AC3E}">
        <p14:creationId xmlns:p14="http://schemas.microsoft.com/office/powerpoint/2010/main" val="3058834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7  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阿托品 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1mg/2ml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作用与用途：</a:t>
            </a:r>
            <a:endParaRPr lang="en-US" altLang="zh-CN" sz="28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解除平滑肌痉挛，抑制腺体分泌，解除迷走神经对心脏的抑制，解除血管痉挛，散大瞳孔，眼压升高，大剂量兴奋呼吸中枢。用于胃、肠、胆、肾等脏器的绞痛，早期感染性休克，麻醉前给药，阿</a:t>
            </a:r>
            <a:r>
              <a:rPr lang="en-US" altLang="zh-CN" sz="2800" dirty="0"/>
              <a:t>——</a:t>
            </a:r>
            <a:r>
              <a:rPr lang="zh-CN" altLang="en-US" sz="2800" dirty="0"/>
              <a:t>斯综合症，农药，有机磷中毒，并在眼科使用于散瞳，以治疗虹膜，睫状体炎等症。</a:t>
            </a:r>
          </a:p>
        </p:txBody>
      </p:sp>
    </p:spTree>
    <p:extLst>
      <p:ext uri="{BB962C8B-B14F-4D97-AF65-F5344CB8AC3E}">
        <p14:creationId xmlns:p14="http://schemas.microsoft.com/office/powerpoint/2010/main" val="4296215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7  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阿托品 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1mg/2ml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不良反应：口干，面部及皮肤潮红，灼热，兴奋，瞳孔放大，心动过速，中毒症状时可致使呼吸困难、神志不清、痉挛等。</a:t>
            </a:r>
          </a:p>
          <a:p>
            <a:pPr marL="0" indent="0">
              <a:lnSpc>
                <a:spcPct val="200000"/>
              </a:lnSpc>
              <a:buNone/>
            </a:pPr>
            <a:endParaRPr lang="zh-CN" altLang="en-US" sz="28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禁忌：青光眼及前列腺肥大者</a:t>
            </a:r>
          </a:p>
        </p:txBody>
      </p:sp>
    </p:spTree>
    <p:extLst>
      <p:ext uri="{BB962C8B-B14F-4D97-AF65-F5344CB8AC3E}">
        <p14:creationId xmlns:p14="http://schemas.microsoft.com/office/powerpoint/2010/main" val="41171967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8  654—2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（山莨菪碱）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10mg/1ml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作用与用途：胆碱能神经阻滞药，解痉药，松弛平滑肌，解除血管痉挛，并有阵痛作用。主要用于感染性休克，也可用于内脏平滑肌绞痛。</a:t>
            </a:r>
          </a:p>
          <a:p>
            <a:pPr marL="0" indent="0">
              <a:lnSpc>
                <a:spcPct val="200000"/>
              </a:lnSpc>
              <a:buNone/>
            </a:pPr>
            <a:endParaRPr lang="zh-CN" altLang="en-US" sz="28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不良反应：口干，视力模糊，面部潮红，恶心，与阿托品比较选择性较高，副作用小。</a:t>
            </a:r>
          </a:p>
        </p:txBody>
      </p:sp>
    </p:spTree>
    <p:extLst>
      <p:ext uri="{BB962C8B-B14F-4D97-AF65-F5344CB8AC3E}">
        <p14:creationId xmlns:p14="http://schemas.microsoft.com/office/powerpoint/2010/main" val="13073780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9 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西地兰（去乙酰毛花甙）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0.4mg/2ml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作用与用途：加强心肌收缩力减慢心率，抑制心脏传导系统，利尿作用。适用于急性心功能不全伴肺水肿者，对慢性心功能不全、室上性心动过速及快速型心房颤动者也适用。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不良反应：常见有胃肠道反应如厌食、恶心、呕吐、腹痛、腹泻，神经症状如头痛、疲乏、眩晕、恶梦、幻觉、谵妄、偶见惊厥，黄绿视症，视力模糊等视觉障碍，最严重的是心脏毒性反应如室上性或室性心律失常，房室传导障碍。</a:t>
            </a:r>
          </a:p>
        </p:txBody>
      </p:sp>
    </p:spTree>
    <p:extLst>
      <p:ext uri="{BB962C8B-B14F-4D97-AF65-F5344CB8AC3E}">
        <p14:creationId xmlns:p14="http://schemas.microsoft.com/office/powerpoint/2010/main" val="42146735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10  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速尿 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20mg/2ml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作用与用途：能抑制近端肾小管及髓袢升支粗段对</a:t>
            </a:r>
            <a:r>
              <a:rPr lang="en-US" altLang="zh-CN" sz="2800" dirty="0"/>
              <a:t>Na+</a:t>
            </a:r>
            <a:r>
              <a:rPr lang="zh-CN" altLang="en-US" sz="2800" dirty="0"/>
              <a:t>和水的再吸收，使水、</a:t>
            </a:r>
            <a:r>
              <a:rPr lang="en-US" altLang="zh-CN" sz="2800" dirty="0"/>
              <a:t>Na+</a:t>
            </a:r>
            <a:r>
              <a:rPr lang="zh-CN" altLang="en-US" sz="2800" dirty="0"/>
              <a:t>、</a:t>
            </a:r>
            <a:r>
              <a:rPr lang="en-US" altLang="zh-CN" sz="2800" dirty="0"/>
              <a:t>K+</a:t>
            </a:r>
            <a:r>
              <a:rPr lang="zh-CN" altLang="en-US" sz="2800" dirty="0"/>
              <a:t>的排出增加，利尿作用快，维持时间短，用于充血性心力衰竭，肝硬化及肾脏疾病所致的浮肿，也可以促进上部尿结石排出。</a:t>
            </a:r>
          </a:p>
          <a:p>
            <a:pPr marL="0" indent="0">
              <a:lnSpc>
                <a:spcPct val="200000"/>
              </a:lnSpc>
              <a:buNone/>
            </a:pPr>
            <a:endParaRPr lang="zh-CN" altLang="en-US" sz="28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不良反应：偶见头晕、恶心、腹泻、食欲不振、口渴、体位性低血压、血细胞减少症、电解质紊乱。</a:t>
            </a:r>
          </a:p>
        </p:txBody>
      </p:sp>
    </p:spTree>
    <p:extLst>
      <p:ext uri="{BB962C8B-B14F-4D97-AF65-F5344CB8AC3E}">
        <p14:creationId xmlns:p14="http://schemas.microsoft.com/office/powerpoint/2010/main" val="13130428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11  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安痛定  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2ml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作用与用途：</a:t>
            </a:r>
            <a:endParaRPr lang="en-US" altLang="zh-CN" sz="28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解热镇痛，抗炎抗风湿作用，主要用于发热、头痛、关节痛、神经痛、风湿症及月经痛。</a:t>
            </a:r>
          </a:p>
        </p:txBody>
      </p:sp>
    </p:spTree>
    <p:extLst>
      <p:ext uri="{BB962C8B-B14F-4D97-AF65-F5344CB8AC3E}">
        <p14:creationId xmlns:p14="http://schemas.microsoft.com/office/powerpoint/2010/main" val="1760631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12  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氟美松（地塞米松）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5mg/1ml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作用与用途：</a:t>
            </a:r>
            <a:endParaRPr lang="en-US" altLang="zh-CN" sz="28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促进蛋白质分解，增加糖原异生，升高血糖，也有促进肾小管潴钠排钾、抗炎抗过敏、抑制免疫等作用。由于抗严重感染，防止某些炎症后遗症，自身免疫性疾病和过敏性疾病和过敏性疾病，抗休克等治疗。</a:t>
            </a:r>
          </a:p>
        </p:txBody>
      </p:sp>
    </p:spTree>
    <p:extLst>
      <p:ext uri="{BB962C8B-B14F-4D97-AF65-F5344CB8AC3E}">
        <p14:creationId xmlns:p14="http://schemas.microsoft.com/office/powerpoint/2010/main" val="15327370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12  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氟美松（地塞米松）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5mg/1ml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不良反应：</a:t>
            </a:r>
            <a:endParaRPr lang="en-US" altLang="zh-CN" sz="28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1</a:t>
            </a:r>
            <a:r>
              <a:rPr lang="zh-CN" altLang="en-US" sz="2800" dirty="0"/>
              <a:t>）类肾上腺皮质功能亢进症如：满月脸、向心性肥胖、皮肤变薄、多毛、浮肿、低血钾、高血压、糖尿病等。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2</a:t>
            </a:r>
            <a:r>
              <a:rPr lang="zh-CN" altLang="en-US" sz="2800" dirty="0"/>
              <a:t>）诱发或加重感染。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3</a:t>
            </a:r>
            <a:r>
              <a:rPr lang="zh-CN" altLang="en-US" sz="2800" dirty="0"/>
              <a:t>）消化道并发症：诱发或加剧胃、十二指肠溃疡，甚至造成消化道出血或穿孔。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4</a:t>
            </a:r>
            <a:r>
              <a:rPr lang="zh-CN" altLang="en-US" sz="2800" dirty="0"/>
              <a:t>）骨质疏松、肌肉萎缩、伤口愈合迟缓。（</a:t>
            </a:r>
            <a:r>
              <a:rPr lang="en-US" altLang="zh-CN" sz="2800" dirty="0"/>
              <a:t>5</a:t>
            </a:r>
            <a:r>
              <a:rPr lang="zh-CN" altLang="en-US" sz="2800" dirty="0"/>
              <a:t>）其他：精神失常。</a:t>
            </a:r>
          </a:p>
        </p:txBody>
      </p:sp>
    </p:spTree>
    <p:extLst>
      <p:ext uri="{BB962C8B-B14F-4D97-AF65-F5344CB8AC3E}">
        <p14:creationId xmlns:p14="http://schemas.microsoft.com/office/powerpoint/2010/main" val="1838794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去甲肾上腺素（正肾素）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2mg/1ml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作用与用途：</a:t>
            </a:r>
            <a:endParaRPr lang="en-US" altLang="zh-CN" sz="28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对</a:t>
            </a:r>
            <a:r>
              <a:rPr lang="en-US" altLang="zh-CN" sz="2800" dirty="0"/>
              <a:t>a</a:t>
            </a:r>
            <a:r>
              <a:rPr lang="zh-CN" altLang="en-US" sz="2800" dirty="0"/>
              <a:t>受体具有强大激动作用，使血管收缩主要是小动脉和小静脉。对心脏</a:t>
            </a:r>
            <a:r>
              <a:rPr lang="en-US" altLang="zh-CN" sz="2800" dirty="0"/>
              <a:t>β1</a:t>
            </a:r>
            <a:r>
              <a:rPr lang="zh-CN" altLang="en-US" sz="2800" dirty="0"/>
              <a:t>受体作用较弱。可用于急性心梗及其他低血压等循环衰竭的临时急救，还可用于室上性阵发性心动过速，取</a:t>
            </a:r>
            <a:r>
              <a:rPr lang="en-US" altLang="zh-CN" sz="2800" dirty="0"/>
              <a:t>1-3mg,</a:t>
            </a:r>
            <a:r>
              <a:rPr lang="zh-CN" altLang="en-US" sz="2800" dirty="0"/>
              <a:t>适当稀释后口服用于上消化道出血。</a:t>
            </a:r>
          </a:p>
        </p:txBody>
      </p:sp>
    </p:spTree>
    <p:extLst>
      <p:ext uri="{BB962C8B-B14F-4D97-AF65-F5344CB8AC3E}">
        <p14:creationId xmlns:p14="http://schemas.microsoft.com/office/powerpoint/2010/main" val="23852487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12  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氟美松（地塞米松）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5mg/1ml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禁忌：</a:t>
            </a:r>
            <a:endParaRPr lang="en-US" altLang="zh-CN" sz="28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抗菌药物不能控制的感染、活动性肺结核、活动性溃疡病、严重高血压、充血性心衰、糖尿病、孕妇、骨折、骨质疏松症、严重的精神病及癫痫等。</a:t>
            </a:r>
          </a:p>
        </p:txBody>
      </p:sp>
    </p:spTree>
    <p:extLst>
      <p:ext uri="{BB962C8B-B14F-4D97-AF65-F5344CB8AC3E}">
        <p14:creationId xmlns:p14="http://schemas.microsoft.com/office/powerpoint/2010/main" val="3785012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13  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异丙嗪（非那根）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50mg/2ml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作用与用途：用于辅助麻醉，人工冬眠及一般镇静，兼有抗组胺及止吐作用，并有显著的中枢安定作用和抗胆碱作用，用于过敏性疾病，妊娠剧吐及晕车、船的预防。</a:t>
            </a:r>
          </a:p>
          <a:p>
            <a:pPr marL="0" indent="0">
              <a:lnSpc>
                <a:spcPct val="200000"/>
              </a:lnSpc>
              <a:buNone/>
            </a:pPr>
            <a:endParaRPr lang="zh-CN" altLang="en-US" sz="28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不良反应：常见镇静、嗜睡、乏力，故用药期间应避免驾驶车、船和高空作业。少数出现烦躁、失眠、消化道反应及头痛、口干等。</a:t>
            </a:r>
          </a:p>
        </p:txBody>
      </p:sp>
    </p:spTree>
    <p:extLst>
      <p:ext uri="{BB962C8B-B14F-4D97-AF65-F5344CB8AC3E}">
        <p14:creationId xmlns:p14="http://schemas.microsoft.com/office/powerpoint/2010/main" val="21562889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14  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止血定（止血敏）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0.25mg/2ml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作用与用途：增强血小板的功能，降低毛细血管通透性。适用于各种手术前后及血管因素的出血及止血。</a:t>
            </a:r>
          </a:p>
          <a:p>
            <a:pPr marL="0" indent="0">
              <a:lnSpc>
                <a:spcPct val="200000"/>
              </a:lnSpc>
              <a:buNone/>
            </a:pPr>
            <a:endParaRPr lang="zh-CN" altLang="en-US" sz="28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不良反应：本品毒性低，偶有静脉注射后发生过敏性休克的报道。</a:t>
            </a:r>
          </a:p>
        </p:txBody>
      </p:sp>
    </p:spTree>
    <p:extLst>
      <p:ext uri="{BB962C8B-B14F-4D97-AF65-F5344CB8AC3E}">
        <p14:creationId xmlns:p14="http://schemas.microsoft.com/office/powerpoint/2010/main" val="30141677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15  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安定（地西泮）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10mg/2ml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4967093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作用与用途：</a:t>
            </a:r>
            <a:endParaRPr lang="en-US" altLang="zh-CN" sz="36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镇静、催眠、抗焦虑药，抗惊厥的中枢性肌肉松弛作用，用于癫痫持续状态的首选药，用于神经性的焦虑、失眠、紧张性头痛，针剂用于术中镇静、导眠，作用安全。</a:t>
            </a:r>
          </a:p>
        </p:txBody>
      </p:sp>
    </p:spTree>
    <p:extLst>
      <p:ext uri="{BB962C8B-B14F-4D97-AF65-F5344CB8AC3E}">
        <p14:creationId xmlns:p14="http://schemas.microsoft.com/office/powerpoint/2010/main" val="39292109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15  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安定（地西泮）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10mg/2ml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4967093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不良反应：不良反应较少，常见嗜睡、头晕、乏力，大剂量使用时会出现共济失调，静注过快会出现呼吸性心血管抑制，故静推时宜缓慢，可有成瘾性，久用骤停可引起惊厥。</a:t>
            </a:r>
          </a:p>
          <a:p>
            <a:pPr marL="0" indent="0">
              <a:lnSpc>
                <a:spcPct val="200000"/>
              </a:lnSpc>
              <a:buNone/>
            </a:pPr>
            <a:endParaRPr lang="zh-CN" altLang="en-US" sz="36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 禁忌：孕妇和乳母。</a:t>
            </a:r>
          </a:p>
        </p:txBody>
      </p:sp>
    </p:spTree>
    <p:extLst>
      <p:ext uri="{BB962C8B-B14F-4D97-AF65-F5344CB8AC3E}">
        <p14:creationId xmlns:p14="http://schemas.microsoft.com/office/powerpoint/2010/main" val="24737759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16  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鲁米那（苯巴比妥）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0.1/1ml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4967093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作用与用途：对脑干和大脑皮层有抑制作用。常用于催眠、镇静、抗惊厥和麻醉作用。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不良反应：催眠剂量可致眩晕、困倦，精细运动不协调。偶见剥脱性皮炎等严重过敏性反应。中等剂量可轻度可抑制呼吸中枢，久服可成瘾。成瘾后停药，戒断症状明显。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禁忌：严重肺功能不全和颅脑损伤致呼吸抑制者。</a:t>
            </a:r>
          </a:p>
        </p:txBody>
      </p:sp>
    </p:spTree>
    <p:extLst>
      <p:ext uri="{BB962C8B-B14F-4D97-AF65-F5344CB8AC3E}">
        <p14:creationId xmlns:p14="http://schemas.microsoft.com/office/powerpoint/2010/main" val="24146111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17  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氯丙嗪（冬眠灵）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25mg/ml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4967093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作用与用途：</a:t>
            </a:r>
            <a:endParaRPr lang="en-US" altLang="zh-CN" sz="36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中枢多巴胺受体阻断剂，具有安定和抗精神病的作用，镇吐、降体温，并用于加强镇静催眠药、麻醉、镇痛药的作用，使催乳素分泌增加，引起乳房肿大及泌乳，抑制促性腺激素的分泌，用于治疗精神分裂症，各种原因引起的呕吐、顽固性呃逆，低温麻醉及人工冬眠，与镇痛药合用治疗癌症的剧痛。</a:t>
            </a:r>
          </a:p>
        </p:txBody>
      </p:sp>
    </p:spTree>
    <p:extLst>
      <p:ext uri="{BB962C8B-B14F-4D97-AF65-F5344CB8AC3E}">
        <p14:creationId xmlns:p14="http://schemas.microsoft.com/office/powerpoint/2010/main" val="218665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17  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氯丙嗪（冬眠灵）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25mg/ml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4967093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不良反应：毒性低，安全范围大，不良反应为口干、乏力、心悸、体位性低血压，故注射后应平卧</a:t>
            </a:r>
            <a:r>
              <a:rPr lang="en-US" altLang="zh-CN" sz="3600" dirty="0"/>
              <a:t>1-2</a:t>
            </a:r>
            <a:r>
              <a:rPr lang="zh-CN" altLang="en-US" sz="3600" dirty="0"/>
              <a:t>小时，偶伴过敏反应、皮疹、接触性皮炎、发热、粒细胞减少症、黄疸、肝肿大，长期应用可致乳房肿大、闭经、生长缓慢并可出现锥体外系反应如：震颤麻痹、运动障碍、动眼神经危象、不得静坐。</a:t>
            </a:r>
          </a:p>
          <a:p>
            <a:pPr marL="0" indent="0">
              <a:lnSpc>
                <a:spcPct val="200000"/>
              </a:lnSpc>
              <a:buNone/>
            </a:pPr>
            <a:endParaRPr lang="zh-CN" altLang="en-US" sz="36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禁忌：有过敏史、肝肾功能不全者慎用。</a:t>
            </a:r>
          </a:p>
        </p:txBody>
      </p:sp>
    </p:spTree>
    <p:extLst>
      <p:ext uri="{BB962C8B-B14F-4D97-AF65-F5344CB8AC3E}">
        <p14:creationId xmlns:p14="http://schemas.microsoft.com/office/powerpoint/2010/main" val="14942516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18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罂粟碱  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30mg/1ml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4967093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作用与用途：</a:t>
            </a:r>
            <a:endParaRPr lang="en-US" altLang="zh-CN" sz="36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对血管、心脏及其他平滑肌有直接的非特异性松弛作用，解除痉挛。用于治疗脑、心及外周血管痉挛所致的缺血，肾、胆或胃肠道等内脏痉挛。</a:t>
            </a:r>
          </a:p>
        </p:txBody>
      </p:sp>
    </p:spTree>
    <p:extLst>
      <p:ext uri="{BB962C8B-B14F-4D97-AF65-F5344CB8AC3E}">
        <p14:creationId xmlns:p14="http://schemas.microsoft.com/office/powerpoint/2010/main" val="32955369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18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罂粟碱  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30mg/1ml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4967093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不良反应与禁忌：用药后可出现黄疸，眼及皮肤明显黄染，提示肝功能受损。胃肠道外给药可引起注射部位红、肿、痛反映血栓形成的早兆。给药过快使呼吸加深、面色潮红、心跳加快、低血压伴眩晕。过量有视力模糊、复视、嗜睡或（和）软弱。</a:t>
            </a:r>
          </a:p>
          <a:p>
            <a:pPr marL="0" indent="0">
              <a:lnSpc>
                <a:spcPct val="200000"/>
              </a:lnSpc>
              <a:buNone/>
            </a:pPr>
            <a:endParaRPr lang="zh-CN" altLang="en-US" sz="36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禁忌：心绞痛、新近心肌梗死者慎用，心肌抑制时慎用大量，震颤性麻痹者禁用。</a:t>
            </a:r>
          </a:p>
        </p:txBody>
      </p:sp>
    </p:spTree>
    <p:extLst>
      <p:ext uri="{BB962C8B-B14F-4D97-AF65-F5344CB8AC3E}">
        <p14:creationId xmlns:p14="http://schemas.microsoft.com/office/powerpoint/2010/main" val="1828300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去甲肾上腺素（正肾素）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2mg/1ml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不良反应：</a:t>
            </a:r>
            <a:r>
              <a:rPr lang="en-US" altLang="zh-CN" sz="2800" dirty="0"/>
              <a:t>1</a:t>
            </a:r>
            <a:r>
              <a:rPr lang="zh-CN" altLang="en-US" sz="2800" dirty="0"/>
              <a:t>）静脉滴注时间过长，浓度过高或药液漏出血管，可引起局部组织缺血坏死。</a:t>
            </a:r>
            <a:r>
              <a:rPr lang="en-US" altLang="zh-CN" sz="2800" dirty="0"/>
              <a:t>2</a:t>
            </a:r>
            <a:r>
              <a:rPr lang="zh-CN" altLang="en-US" sz="2800" dirty="0"/>
              <a:t>）急性肾功能衰竭：滴注时间过长或剂量过大，可使肾脏血管剧烈收缩，产生少尿，无尿和肾实质损伤，故用药期间尿量至少保持在每小时</a:t>
            </a:r>
            <a:r>
              <a:rPr lang="en-US" altLang="zh-CN" sz="2800" dirty="0"/>
              <a:t>25ml</a:t>
            </a:r>
            <a:r>
              <a:rPr lang="zh-CN" altLang="en-US" sz="2800" dirty="0"/>
              <a:t>以上。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禁忌：高血压，动脉硬化症，器质性心脏病及少尿，无尿严重微循环障碍的病人禁用。</a:t>
            </a:r>
          </a:p>
        </p:txBody>
      </p:sp>
    </p:spTree>
    <p:extLst>
      <p:ext uri="{BB962C8B-B14F-4D97-AF65-F5344CB8AC3E}">
        <p14:creationId xmlns:p14="http://schemas.microsoft.com/office/powerpoint/2010/main" val="37449952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19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利血平  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1mg/1ml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496709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作用与用途：</a:t>
            </a:r>
            <a:endParaRPr lang="en-US" altLang="zh-CN" sz="36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降压药，其降压作用缓慢、温和而持久，对中枢神经系统具有持久的安定作用。适用于轻、中度高血压，对重症晚期高血压，可与利尿剂、神经阻滞剂及其他降压药合用，以增强其效果，减少其他药物的剂量。</a:t>
            </a:r>
          </a:p>
        </p:txBody>
      </p:sp>
    </p:spTree>
    <p:extLst>
      <p:ext uri="{BB962C8B-B14F-4D97-AF65-F5344CB8AC3E}">
        <p14:creationId xmlns:p14="http://schemas.microsoft.com/office/powerpoint/2010/main" val="19656554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19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利血平  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1mg/1ml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496709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 不良反应：</a:t>
            </a:r>
            <a:endParaRPr lang="en-US" altLang="zh-CN" sz="36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大剂量时可出现不良反应，常见有倦怠、昏厥、头痛、阳痿、性欲减退、乏力、精神抑郁、注意力不集中、神经紧张、焦虑、多梦；较少见有排柏油样便、呕血、胃痛、心律失常、心动过缓、支气管痉挛、鼻塞。</a:t>
            </a:r>
          </a:p>
        </p:txBody>
      </p:sp>
    </p:spTree>
    <p:extLst>
      <p:ext uri="{BB962C8B-B14F-4D97-AF65-F5344CB8AC3E}">
        <p14:creationId xmlns:p14="http://schemas.microsoft.com/office/powerpoint/2010/main" val="23194652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20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氨茶碱  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0.25/2ml  0.25/10ml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4967093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作用与用途：</a:t>
            </a:r>
            <a:endParaRPr lang="en-US" altLang="zh-CN" sz="36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能松弛平滑肌，兴奋心肌，兴奋中枢，并有利尿的作用。其松弛平滑肌的作用对处于痉挛状态的支气管更为突出。主要用于平喘，也可用于治疗胆绞痛、心绞痛，心源性水肿。</a:t>
            </a:r>
          </a:p>
        </p:txBody>
      </p:sp>
    </p:spTree>
    <p:extLst>
      <p:ext uri="{BB962C8B-B14F-4D97-AF65-F5344CB8AC3E}">
        <p14:creationId xmlns:p14="http://schemas.microsoft.com/office/powerpoint/2010/main" val="14500858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20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氨茶碱  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0.25/2ml  0.25/10ml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4967093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不良反应：</a:t>
            </a:r>
            <a:endParaRPr lang="en-US" altLang="zh-CN" sz="36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常见恶心、胃部不适、呕吐、食欲减退，也可见头痛、烦躁、易激动；中毒反应可见心律失常、心率增快、肌颤或癫痫。胃肠道可见血性呕吐物、柏油样便。下列情况慎用：洒精中毒、心律失常、严重心脏病、充血性心力衰竭、肺源性心脏病、肝脏疾患、高血压、甲亢、严重低氧血症、急性心肌损害、活动性消化道溃疡或有溃疡病史者、肾脏疾患。</a:t>
            </a:r>
          </a:p>
        </p:txBody>
      </p:sp>
    </p:spTree>
    <p:extLst>
      <p:ext uri="{BB962C8B-B14F-4D97-AF65-F5344CB8AC3E}">
        <p14:creationId xmlns:p14="http://schemas.microsoft.com/office/powerpoint/2010/main" val="18339840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21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利多卡因    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100mg/5ml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4967093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作用与用途：延长心室的有效不应期，降低自律性，用于频发室性早博、室性心动过速和室颤也可用于手术中的麻醉。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不良反应：神经系统症状如：嗜睡、眩晕、呆滞、定向性丧失，感觉异常，听力减退。大剂量使用时引起局部抽搐或惊厥。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禁忌：严重室内及房室传导阻滞者禁用。</a:t>
            </a:r>
          </a:p>
        </p:txBody>
      </p:sp>
    </p:spTree>
    <p:extLst>
      <p:ext uri="{BB962C8B-B14F-4D97-AF65-F5344CB8AC3E}">
        <p14:creationId xmlns:p14="http://schemas.microsoft.com/office/powerpoint/2010/main" val="36914886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22  50%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葡萄糖    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20ml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4967093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作用与用途：供给热量，能引起高渗性利尿作用，促进组织脱水。常用于脑水肿、肺水肿。</a:t>
            </a:r>
          </a:p>
          <a:p>
            <a:pPr marL="0" indent="0">
              <a:lnSpc>
                <a:spcPct val="200000"/>
              </a:lnSpc>
              <a:buNone/>
            </a:pPr>
            <a:endParaRPr lang="zh-CN" altLang="en-US" sz="36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不良反应与禁忌：易发生静脉炎，改用大静脉滴注可降低发生率。</a:t>
            </a:r>
          </a:p>
        </p:txBody>
      </p:sp>
    </p:spTree>
    <p:extLst>
      <p:ext uri="{BB962C8B-B14F-4D97-AF65-F5344CB8AC3E}">
        <p14:creationId xmlns:p14="http://schemas.microsoft.com/office/powerpoint/2010/main" val="13569187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23 10%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葡萄糖酸钙   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1.0/10ml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4967093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作用与用途：</a:t>
            </a:r>
            <a:endParaRPr lang="en-US" altLang="zh-CN" sz="36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保证骨骼的生长与硬度，维持神经肌肉的正常兴奋性。抗炎及抗过敏，缓解平滑肌痉挛。用于（</a:t>
            </a:r>
            <a:r>
              <a:rPr lang="en-US" altLang="zh-CN" sz="3600" dirty="0"/>
              <a:t>1</a:t>
            </a:r>
            <a:r>
              <a:rPr lang="zh-CN" altLang="en-US" sz="3600" dirty="0"/>
              <a:t>）低血钙时补钙（</a:t>
            </a:r>
            <a:r>
              <a:rPr lang="en-US" altLang="zh-CN" sz="3600" dirty="0"/>
              <a:t>2</a:t>
            </a:r>
            <a:r>
              <a:rPr lang="zh-CN" altLang="en-US" sz="3600" dirty="0"/>
              <a:t>）肠、胆、肾绞痛时用于缓解平滑肌痉挛。（</a:t>
            </a:r>
            <a:r>
              <a:rPr lang="en-US" altLang="zh-CN" sz="3600" dirty="0"/>
              <a:t>3</a:t>
            </a:r>
            <a:r>
              <a:rPr lang="zh-CN" altLang="en-US" sz="3600" dirty="0"/>
              <a:t>）防止因缺钙所致的血凝障碍（</a:t>
            </a:r>
            <a:r>
              <a:rPr lang="en-US" altLang="zh-CN" sz="3600" dirty="0"/>
              <a:t>4</a:t>
            </a:r>
            <a:r>
              <a:rPr lang="zh-CN" altLang="en-US" sz="3600" dirty="0"/>
              <a:t>）降低毛细血管渗透性，治疗过敏性疾病（</a:t>
            </a:r>
            <a:r>
              <a:rPr lang="en-US" altLang="zh-CN" sz="3600" dirty="0"/>
              <a:t>5</a:t>
            </a:r>
            <a:r>
              <a:rPr lang="zh-CN" altLang="en-US" sz="3600" dirty="0"/>
              <a:t>）镁中毒时可作解毒剂。</a:t>
            </a:r>
          </a:p>
        </p:txBody>
      </p:sp>
    </p:spTree>
    <p:extLst>
      <p:ext uri="{BB962C8B-B14F-4D97-AF65-F5344CB8AC3E}">
        <p14:creationId xmlns:p14="http://schemas.microsoft.com/office/powerpoint/2010/main" val="4888822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24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解磷定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0.5/20ml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496709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作用与用途：</a:t>
            </a:r>
            <a:endParaRPr lang="en-US" altLang="zh-CN" sz="36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本品为单季胺盐类胆碱脂酶复活剂，可缓解烟碱样症状，迅速减轻肌肉震颤和支气管痉挛。主要用于有机磷中毒的抢救，对</a:t>
            </a:r>
            <a:r>
              <a:rPr lang="en-US" altLang="zh-CN" sz="3600" dirty="0"/>
              <a:t>1605</a:t>
            </a:r>
            <a:r>
              <a:rPr lang="zh-CN" altLang="en-US" sz="3600" dirty="0"/>
              <a:t>、</a:t>
            </a:r>
            <a:r>
              <a:rPr lang="en-US" altLang="zh-CN" sz="3600" dirty="0"/>
              <a:t>1059</a:t>
            </a:r>
            <a:r>
              <a:rPr lang="zh-CN" altLang="en-US" sz="3600" dirty="0"/>
              <a:t>、特普、乙硫磷解毒效果好，而对敌敌畏、敌百虫的效果稍差。对乐果中毒则无效。</a:t>
            </a:r>
          </a:p>
        </p:txBody>
      </p:sp>
    </p:spTree>
    <p:extLst>
      <p:ext uri="{BB962C8B-B14F-4D97-AF65-F5344CB8AC3E}">
        <p14:creationId xmlns:p14="http://schemas.microsoft.com/office/powerpoint/2010/main" val="279333129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24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解磷定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0.5/20ml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496709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不良反应：</a:t>
            </a:r>
            <a:endParaRPr lang="en-US" altLang="zh-CN" sz="36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注射后可引起恶心、呕吐、心率增快、心电图可出现暂时性</a:t>
            </a:r>
            <a:r>
              <a:rPr lang="en-US" altLang="zh-CN" sz="3600" dirty="0"/>
              <a:t>S-T</a:t>
            </a:r>
            <a:r>
              <a:rPr lang="zh-CN" altLang="en-US" sz="3600" dirty="0"/>
              <a:t>压低和</a:t>
            </a:r>
            <a:r>
              <a:rPr lang="en-US" altLang="zh-CN" sz="3600" dirty="0"/>
              <a:t>Q-T</a:t>
            </a:r>
            <a:r>
              <a:rPr lang="zh-CN" altLang="en-US" sz="3600" dirty="0"/>
              <a:t>间期延长。速度过快可引起眩晕、视力模糊、复视、动作不协调。剂量过大可抑制胆碱脂酶、抑制呼吸和引起癫痫样发作。</a:t>
            </a:r>
          </a:p>
        </p:txBody>
      </p:sp>
    </p:spTree>
    <p:extLst>
      <p:ext uri="{BB962C8B-B14F-4D97-AF65-F5344CB8AC3E}">
        <p14:creationId xmlns:p14="http://schemas.microsoft.com/office/powerpoint/2010/main" val="2946948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肾上腺素（副肾素）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1mg/1ml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作用与用途：</a:t>
            </a:r>
            <a:endParaRPr lang="en-US" altLang="zh-CN" sz="28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能激动</a:t>
            </a:r>
            <a:r>
              <a:rPr lang="en-US" altLang="zh-CN" sz="2800" dirty="0"/>
              <a:t>a</a:t>
            </a:r>
            <a:r>
              <a:rPr lang="zh-CN" altLang="en-US" sz="2800" dirty="0"/>
              <a:t>和</a:t>
            </a:r>
            <a:r>
              <a:rPr lang="en-US" altLang="zh-CN" sz="2800" dirty="0"/>
              <a:t>β</a:t>
            </a:r>
            <a:r>
              <a:rPr lang="zh-CN" altLang="en-US" sz="2800" dirty="0"/>
              <a:t>受体，产生较强的</a:t>
            </a:r>
            <a:r>
              <a:rPr lang="en-US" altLang="zh-CN" sz="2800" dirty="0"/>
              <a:t>a</a:t>
            </a:r>
            <a:r>
              <a:rPr lang="zh-CN" altLang="en-US" sz="2800" dirty="0"/>
              <a:t>型和</a:t>
            </a:r>
            <a:r>
              <a:rPr lang="en-US" altLang="zh-CN" sz="2800" dirty="0"/>
              <a:t>β</a:t>
            </a:r>
            <a:r>
              <a:rPr lang="zh-CN" altLang="en-US" sz="2800" dirty="0"/>
              <a:t>型作用，加强心肌收缩力，加速传导，加速心率，提高心肌的兴奋性。收缩血管升高血压，舒张支气管平滑肌并有升高血糖的作用。可用于心脏骤停的急救，过敏性休克及胰岛素过量所致的低血糖昏迷及支气管哮喘等。局部用于鼻粘膜充血及齿龈出血等。同局麻药合用，可减少出血和延长麻醉时间。</a:t>
            </a:r>
          </a:p>
        </p:txBody>
      </p:sp>
    </p:spTree>
    <p:extLst>
      <p:ext uri="{BB962C8B-B14F-4D97-AF65-F5344CB8AC3E}">
        <p14:creationId xmlns:p14="http://schemas.microsoft.com/office/powerpoint/2010/main" val="2378315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肾上腺素（副肾素）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1mg/1ml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不良反应：心悸，烦躁，头痛和血压升高，剂量过大时，</a:t>
            </a:r>
            <a:r>
              <a:rPr lang="en-US" altLang="zh-CN" sz="2800" dirty="0"/>
              <a:t>a</a:t>
            </a:r>
            <a:r>
              <a:rPr lang="zh-CN" altLang="en-US" sz="2800" dirty="0"/>
              <a:t>受体兴奋过强使血压剧升，有发生脑出血的危险，故老人慎用。当</a:t>
            </a:r>
            <a:r>
              <a:rPr lang="en-US" altLang="zh-CN" sz="2800" dirty="0"/>
              <a:t>β1</a:t>
            </a:r>
            <a:r>
              <a:rPr lang="zh-CN" altLang="en-US" sz="2800" dirty="0"/>
              <a:t>受体兴奋过强时，可使心肌耗氧量增加，能引起心肌缺血和心律失常，甚至室颤。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禁忌：高血压，脑动脉硬化，器质性心脏病，糖尿病和甲亢等患者。</a:t>
            </a:r>
          </a:p>
        </p:txBody>
      </p:sp>
    </p:spTree>
    <p:extLst>
      <p:ext uri="{BB962C8B-B14F-4D97-AF65-F5344CB8AC3E}">
        <p14:creationId xmlns:p14="http://schemas.microsoft.com/office/powerpoint/2010/main" val="551748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3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可拉明（尼可刹米）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0.375/1.5ml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作用与用途：延髓兴奋药，对呼吸中枢作用较强，对血管中枢也有一定的作用。用于中枢性呼吸循环衰竭，使呼吸加深加快，亦可用于麻醉过量或其他中枢抑制剂的中毒解救，一次静注仅维持</a:t>
            </a:r>
            <a:r>
              <a:rPr lang="en-US" altLang="zh-CN" sz="2800" dirty="0"/>
              <a:t>5-10</a:t>
            </a:r>
            <a:r>
              <a:rPr lang="zh-CN" altLang="en-US" sz="2800" dirty="0"/>
              <a:t>分钟。</a:t>
            </a:r>
            <a:endParaRPr lang="en-US" altLang="zh-CN" sz="2800" dirty="0"/>
          </a:p>
          <a:p>
            <a:pPr marL="0" indent="0">
              <a:lnSpc>
                <a:spcPct val="200000"/>
              </a:lnSpc>
              <a:buNone/>
            </a:pPr>
            <a:endParaRPr lang="zh-CN" altLang="en-US" sz="28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不良反应：大剂量可出现血压升高，心悸，出汗，呕吐，阵颤，阵挛性惊厥。</a:t>
            </a:r>
          </a:p>
        </p:txBody>
      </p:sp>
    </p:spTree>
    <p:extLst>
      <p:ext uri="{BB962C8B-B14F-4D97-AF65-F5344CB8AC3E}">
        <p14:creationId xmlns:p14="http://schemas.microsoft.com/office/powerpoint/2010/main" val="545598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4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洛贝林（山梗菜碱）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3mg/1ml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作用与用途：刺激颈动脉球的化学感受器反射性的兴奋延脑呼吸中枢，对迷走神经中枢和血管运动中枢，也有反射性兴奋作用。用于新生儿窒息，吸入麻醉性及其他中枢抑制（如吗啡，杜冷丁，巴比妥类）中毒，一氧化碳中毒及肺炎，白喉等引起的呼吸衰竭。</a:t>
            </a:r>
          </a:p>
          <a:p>
            <a:pPr marL="0" indent="0">
              <a:lnSpc>
                <a:spcPct val="200000"/>
              </a:lnSpc>
              <a:buNone/>
            </a:pPr>
            <a:endParaRPr lang="zh-CN" altLang="en-US" sz="28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不良反应：大剂量可引起心动过速，传导阻滞，呼吸抑制，有时也可引起惊厥。</a:t>
            </a:r>
          </a:p>
        </p:txBody>
      </p:sp>
    </p:spTree>
    <p:extLst>
      <p:ext uri="{BB962C8B-B14F-4D97-AF65-F5344CB8AC3E}">
        <p14:creationId xmlns:p14="http://schemas.microsoft.com/office/powerpoint/2010/main" val="58416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5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间羟胺（阿拉明）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19mg/1ml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作用与用途：为间接的拟肾上腺素药，以</a:t>
            </a:r>
            <a:r>
              <a:rPr lang="en-US" altLang="zh-CN" sz="2800" dirty="0"/>
              <a:t>a</a:t>
            </a:r>
            <a:r>
              <a:rPr lang="zh-CN" altLang="en-US" sz="2800" dirty="0"/>
              <a:t>型为主，</a:t>
            </a:r>
            <a:r>
              <a:rPr lang="en-US" altLang="zh-CN" sz="2800" dirty="0"/>
              <a:t>β</a:t>
            </a:r>
            <a:r>
              <a:rPr lang="zh-CN" altLang="en-US" sz="2800" dirty="0"/>
              <a:t>型作用很弱有缓而持久收缩血管和中等程度增加心肌收缩力的作用，对肾血管作用较弱。用于心原性、过敏性、中毒性、外原性等引起的休克早期治疗。</a:t>
            </a:r>
          </a:p>
        </p:txBody>
      </p:sp>
    </p:spTree>
    <p:extLst>
      <p:ext uri="{BB962C8B-B14F-4D97-AF65-F5344CB8AC3E}">
        <p14:creationId xmlns:p14="http://schemas.microsoft.com/office/powerpoint/2010/main" val="1642028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5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间羟胺（阿拉明）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19mg/1ml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不良反应：长期大量使用后，可使组织中储存的去甲肾上腺素被释放，导致心肌收缩无力，心律失常。</a:t>
            </a:r>
          </a:p>
          <a:p>
            <a:pPr marL="0" indent="0">
              <a:lnSpc>
                <a:spcPct val="200000"/>
              </a:lnSpc>
              <a:buNone/>
            </a:pPr>
            <a:endParaRPr lang="zh-CN" altLang="en-US" sz="28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禁忌：心脏病，甲亢，高血压，糖尿病慎用。忌与青霉素类合用降低药效，忌与环丙烷，氟烷同用，否则引起心律不齐。</a:t>
            </a:r>
          </a:p>
        </p:txBody>
      </p:sp>
    </p:spTree>
    <p:extLst>
      <p:ext uri="{BB962C8B-B14F-4D97-AF65-F5344CB8AC3E}">
        <p14:creationId xmlns:p14="http://schemas.microsoft.com/office/powerpoint/2010/main" val="42866777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带状">
  <a:themeElements>
    <a:clrScheme name="蓝色​​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带状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带状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带状</Template>
  <TotalTime>306</TotalTime>
  <Words>2792</Words>
  <Application>Microsoft Office PowerPoint</Application>
  <PresentationFormat>宽屏</PresentationFormat>
  <Paragraphs>128</Paragraphs>
  <Slides>38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38</vt:i4>
      </vt:variant>
    </vt:vector>
  </HeadingPairs>
  <TitlesOfParts>
    <vt:vector size="44" baseType="lpstr">
      <vt:lpstr>system-ui</vt:lpstr>
      <vt:lpstr>阿里巴巴普惠体 B</vt:lpstr>
      <vt:lpstr>阿里巴巴普惠体 M</vt:lpstr>
      <vt:lpstr>Corbel</vt:lpstr>
      <vt:lpstr>Wingdings</vt:lpstr>
      <vt:lpstr>带状</vt:lpstr>
      <vt:lpstr>24种抢救药品药理作用及 不良反应总结</vt:lpstr>
      <vt:lpstr>1 去甲肾上腺素（正肾素）2mg/1ml</vt:lpstr>
      <vt:lpstr>1 去甲肾上腺素（正肾素）2mg/1ml</vt:lpstr>
      <vt:lpstr>2 肾上腺素（副肾素）1mg/1ml</vt:lpstr>
      <vt:lpstr>2 肾上腺素（副肾素）1mg/1ml</vt:lpstr>
      <vt:lpstr>3 可拉明（尼可刹米）0.375/1.5ml</vt:lpstr>
      <vt:lpstr>4 洛贝林（山梗菜碱）3mg/1ml</vt:lpstr>
      <vt:lpstr>5 间羟胺（阿拉明）19mg/1ml</vt:lpstr>
      <vt:lpstr>5 间羟胺（阿拉明）19mg/1ml</vt:lpstr>
      <vt:lpstr>6 多巴胺20mg/2ml</vt:lpstr>
      <vt:lpstr>6 多巴胺20mg/2ml</vt:lpstr>
      <vt:lpstr>7   阿托品 1mg/2ml</vt:lpstr>
      <vt:lpstr>7   阿托品 1mg/2ml</vt:lpstr>
      <vt:lpstr>8  654—2（山莨菪碱）10mg/1ml</vt:lpstr>
      <vt:lpstr>9  西地兰（去乙酰毛花甙）0.4mg/2ml</vt:lpstr>
      <vt:lpstr>10   速尿 20mg/2ml</vt:lpstr>
      <vt:lpstr>11   安痛定  2ml</vt:lpstr>
      <vt:lpstr>12   氟美松（地塞米松）5mg/1ml</vt:lpstr>
      <vt:lpstr>12   氟美松（地塞米松）5mg/1ml</vt:lpstr>
      <vt:lpstr>12   氟美松（地塞米松）5mg/1ml</vt:lpstr>
      <vt:lpstr>13   异丙嗪（非那根）50mg/2ml</vt:lpstr>
      <vt:lpstr>14   止血定（止血敏）0.25mg/2ml</vt:lpstr>
      <vt:lpstr>15   安定（地西泮）10mg/2ml</vt:lpstr>
      <vt:lpstr>15   安定（地西泮）10mg/2ml</vt:lpstr>
      <vt:lpstr>16   鲁米那（苯巴比妥）0.1/1ml</vt:lpstr>
      <vt:lpstr>17   氯丙嗪（冬眠灵）25mg/ml</vt:lpstr>
      <vt:lpstr>17   氯丙嗪（冬眠灵）25mg/ml</vt:lpstr>
      <vt:lpstr>18 罂粟碱  30mg/1ml</vt:lpstr>
      <vt:lpstr>18 罂粟碱  30mg/1ml</vt:lpstr>
      <vt:lpstr>19 利血平  1mg/1ml</vt:lpstr>
      <vt:lpstr>19 利血平  1mg/1ml</vt:lpstr>
      <vt:lpstr>20 氨茶碱  0.25/2ml  0.25/10ml</vt:lpstr>
      <vt:lpstr>20 氨茶碱  0.25/2ml  0.25/10ml</vt:lpstr>
      <vt:lpstr>21 利多卡因    100mg/5ml</vt:lpstr>
      <vt:lpstr>22  50%葡萄糖    20ml</vt:lpstr>
      <vt:lpstr>23 10%葡萄糖酸钙   1.0/10ml</vt:lpstr>
      <vt:lpstr>24 解磷定0.5/20ml</vt:lpstr>
      <vt:lpstr>24 解磷定0.5/20ml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晨 李</dc:creator>
  <cp:lastModifiedBy>晨 李</cp:lastModifiedBy>
  <cp:revision>91</cp:revision>
  <dcterms:created xsi:type="dcterms:W3CDTF">2023-07-26T02:04:33Z</dcterms:created>
  <dcterms:modified xsi:type="dcterms:W3CDTF">2023-08-22T02:19:35Z</dcterms:modified>
</cp:coreProperties>
</file>