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84" r:id="rId3"/>
    <p:sldId id="385" r:id="rId4"/>
    <p:sldId id="386" r:id="rId5"/>
    <p:sldId id="387" r:id="rId6"/>
    <p:sldId id="388" r:id="rId7"/>
    <p:sldId id="389" r:id="rId8"/>
    <p:sldId id="390" r:id="rId9"/>
    <p:sldId id="391" r:id="rId10"/>
    <p:sldId id="392" r:id="rId11"/>
    <p:sldId id="393" r:id="rId12"/>
    <p:sldId id="394" r:id="rId13"/>
    <p:sldId id="395" r:id="rId14"/>
    <p:sldId id="396" r:id="rId15"/>
    <p:sldId id="397" r:id="rId16"/>
    <p:sldId id="398" r:id="rId17"/>
    <p:sldId id="399" r:id="rId18"/>
    <p:sldId id="400" r:id="rId19"/>
    <p:sldId id="401" r:id="rId20"/>
    <p:sldId id="402" r:id="rId21"/>
    <p:sldId id="40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40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24" autoAdjust="0"/>
  </p:normalViewPr>
  <p:slideViewPr>
    <p:cSldViewPr snapToGrid="0" showGuides="1">
      <p:cViewPr varScale="1">
        <p:scale>
          <a:sx n="59" d="100"/>
          <a:sy n="59" d="100"/>
        </p:scale>
        <p:origin x="868"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4287260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97350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148498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1pPr>
            <a:lvl2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2pPr>
            <a:lvl3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3pPr>
            <a:lvl4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4pPr>
            <a:lvl5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7435229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42520237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92935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9570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7940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996437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55528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753699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3737D68-3436-4DB4-AD39-5A62214D684F}" type="datetimeFigureOut">
              <a:rPr lang="zh-CN" altLang="en-US" smtClean="0"/>
              <a:t>2023/10/8</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03530698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54E3D5-7103-B069-6C77-2F3E4D518A46}"/>
              </a:ext>
            </a:extLst>
          </p:cNvPr>
          <p:cNvSpPr>
            <a:spLocks noGrp="1"/>
          </p:cNvSpPr>
          <p:nvPr>
            <p:ph type="ctrTitle"/>
          </p:nvPr>
        </p:nvSpPr>
        <p:spPr>
          <a:xfrm>
            <a:off x="-145869" y="2256903"/>
            <a:ext cx="12163698" cy="1739347"/>
          </a:xfrm>
        </p:spPr>
        <p:txBody>
          <a:bodyPr/>
          <a:lstStyle/>
          <a:p>
            <a:r>
              <a:rPr lang="en-US" altLang="zh-CN" dirty="0">
                <a:latin typeface="system-ui"/>
              </a:rPr>
              <a:t>2</a:t>
            </a:r>
            <a:r>
              <a:rPr lang="en-US" altLang="zh-CN" b="0" i="0" dirty="0">
                <a:effectLst/>
                <a:latin typeface="system-ui"/>
              </a:rPr>
              <a:t>0</a:t>
            </a:r>
            <a:r>
              <a:rPr lang="zh-CN" altLang="en-US" b="0" i="0" dirty="0">
                <a:effectLst/>
                <a:latin typeface="system-ui"/>
              </a:rPr>
              <a:t>组</a:t>
            </a:r>
            <a:r>
              <a:rPr lang="zh-CN" altLang="en-US" b="0" i="0" dirty="0">
                <a:solidFill>
                  <a:srgbClr val="FF0000"/>
                </a:solidFill>
                <a:effectLst/>
                <a:latin typeface="system-ui"/>
              </a:rPr>
              <a:t>易混淆药品名</a:t>
            </a:r>
            <a:r>
              <a:rPr lang="zh-CN" altLang="en-US" b="0" i="0" dirty="0">
                <a:effectLst/>
                <a:latin typeface="system-ui"/>
              </a:rPr>
              <a:t>，用错致命</a:t>
            </a:r>
          </a:p>
        </p:txBody>
      </p:sp>
      <p:sp>
        <p:nvSpPr>
          <p:cNvPr id="3" name="副标题 2">
            <a:extLst>
              <a:ext uri="{FF2B5EF4-FFF2-40B4-BE49-F238E27FC236}">
                <a16:creationId xmlns:a16="http://schemas.microsoft.com/office/drawing/2014/main" id="{59D2D713-3916-D757-F1DF-2EA4C41A005D}"/>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052168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9</a:t>
            </a:r>
            <a:r>
              <a:rPr lang="zh-CN" altLang="en-US" sz="4400" b="1" i="0" dirty="0">
                <a:solidFill>
                  <a:srgbClr val="FF0000"/>
                </a:solidFill>
                <a:effectLst/>
              </a:rPr>
              <a:t>、盐酸小檗碱片</a:t>
            </a:r>
            <a:r>
              <a:rPr lang="en-US" altLang="zh-CN" sz="4400" b="1" i="0" dirty="0">
                <a:solidFill>
                  <a:srgbClr val="FF0000"/>
                </a:solidFill>
                <a:effectLst/>
              </a:rPr>
              <a:t>—</a:t>
            </a:r>
            <a:r>
              <a:rPr lang="zh-CN" altLang="en-US" sz="4400" b="1" i="0" dirty="0">
                <a:solidFill>
                  <a:srgbClr val="FF0000"/>
                </a:solidFill>
                <a:effectLst/>
              </a:rPr>
              <a:t>盐酸小檗胺片</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盐酸小檗碱片：用于肠道感染，如胃肠炎。</a:t>
            </a:r>
            <a:endParaRPr lang="en-US" altLang="zh-CN" sz="2400" dirty="0"/>
          </a:p>
          <a:p>
            <a:pPr>
              <a:lnSpc>
                <a:spcPct val="150000"/>
              </a:lnSpc>
            </a:pPr>
            <a:endParaRPr lang="zh-CN" altLang="en-US" sz="2400" dirty="0"/>
          </a:p>
          <a:p>
            <a:pPr>
              <a:lnSpc>
                <a:spcPct val="150000"/>
              </a:lnSpc>
            </a:pPr>
            <a:r>
              <a:rPr lang="zh-CN" altLang="en-US" sz="2400" dirty="0"/>
              <a:t>盐酸小檗胺片：用于各种原因引起的白细胞减少症。亦可用于预防癌症放疗、化疗后白细胞的减少。</a:t>
            </a:r>
          </a:p>
        </p:txBody>
      </p:sp>
    </p:spTree>
    <p:extLst>
      <p:ext uri="{BB962C8B-B14F-4D97-AF65-F5344CB8AC3E}">
        <p14:creationId xmlns:p14="http://schemas.microsoft.com/office/powerpoint/2010/main" val="376246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10</a:t>
            </a:r>
            <a:r>
              <a:rPr lang="zh-CN" altLang="en-US" sz="4400" b="1" i="0" dirty="0">
                <a:solidFill>
                  <a:srgbClr val="FF0000"/>
                </a:solidFill>
                <a:effectLst/>
              </a:rPr>
              <a:t>、氨肽素</a:t>
            </a:r>
            <a:r>
              <a:rPr lang="en-US" altLang="zh-CN" sz="4400" b="1" i="0" dirty="0">
                <a:solidFill>
                  <a:srgbClr val="FF0000"/>
                </a:solidFill>
                <a:effectLst/>
              </a:rPr>
              <a:t>—</a:t>
            </a:r>
            <a:r>
              <a:rPr lang="zh-CN" altLang="en-US" sz="4400" b="1" i="0" dirty="0">
                <a:solidFill>
                  <a:srgbClr val="FF0000"/>
                </a:solidFill>
                <a:effectLst/>
              </a:rPr>
              <a:t>复方氨肽素</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氨肽素：主要成份为氨肽素，系由猪蹄甲经提取制的。可用于原发性血小板减少性紫癜、过敏性紫癜、白细胞减少症和再生障碍性贫血。</a:t>
            </a:r>
          </a:p>
          <a:p>
            <a:pPr>
              <a:lnSpc>
                <a:spcPct val="150000"/>
              </a:lnSpc>
            </a:pPr>
            <a:r>
              <a:rPr lang="zh-CN" altLang="en-US" sz="2400" dirty="0"/>
              <a:t>复方氨肽素：为复方制剂，含氨肽素、氨茶碱、马来酸氯苯那敏。用于银屑病</a:t>
            </a:r>
            <a:r>
              <a:rPr lang="en-US" altLang="zh-CN" sz="2400" dirty="0"/>
              <a:t>(</a:t>
            </a:r>
            <a:r>
              <a:rPr lang="zh-CN" altLang="en-US" sz="2400" dirty="0"/>
              <a:t>牛皮癣</a:t>
            </a:r>
            <a:r>
              <a:rPr lang="en-US" altLang="zh-CN" sz="2400" dirty="0"/>
              <a:t>)</a:t>
            </a:r>
            <a:r>
              <a:rPr lang="zh-CN" altLang="en-US" sz="2400" dirty="0"/>
              <a:t>。服药期间不得驾驶车、船或操纵危险的机器或高空作业。</a:t>
            </a:r>
          </a:p>
        </p:txBody>
      </p:sp>
    </p:spTree>
    <p:extLst>
      <p:ext uri="{BB962C8B-B14F-4D97-AF65-F5344CB8AC3E}">
        <p14:creationId xmlns:p14="http://schemas.microsoft.com/office/powerpoint/2010/main" val="2951479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11</a:t>
            </a:r>
            <a:r>
              <a:rPr lang="zh-CN" altLang="en-US" sz="4400" b="1" i="0" dirty="0">
                <a:solidFill>
                  <a:srgbClr val="FF0000"/>
                </a:solidFill>
                <a:effectLst/>
              </a:rPr>
              <a:t>、山莨菪碱</a:t>
            </a:r>
            <a:r>
              <a:rPr lang="en-US" altLang="zh-CN" sz="4400" b="1" i="0" dirty="0">
                <a:solidFill>
                  <a:srgbClr val="FF0000"/>
                </a:solidFill>
                <a:effectLst/>
              </a:rPr>
              <a:t>—</a:t>
            </a:r>
            <a:r>
              <a:rPr lang="zh-CN" altLang="en-US" sz="4400" b="1" i="0" dirty="0">
                <a:solidFill>
                  <a:srgbClr val="FF0000"/>
                </a:solidFill>
                <a:effectLst/>
              </a:rPr>
              <a:t>东莨菪碱</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山莨菪碱：抗胆碱药。主要用于解除平滑肌痉挛，胃肠绞痛、胆道痉挛以及急性微循环障碍及有机磷中毒等。</a:t>
            </a:r>
            <a:endParaRPr lang="en-US" altLang="zh-CN" sz="2400" dirty="0"/>
          </a:p>
          <a:p>
            <a:pPr>
              <a:lnSpc>
                <a:spcPct val="150000"/>
              </a:lnSpc>
            </a:pPr>
            <a:endParaRPr lang="zh-CN" altLang="en-US" sz="2400" dirty="0"/>
          </a:p>
          <a:p>
            <a:pPr>
              <a:lnSpc>
                <a:spcPct val="150000"/>
              </a:lnSpc>
            </a:pPr>
            <a:r>
              <a:rPr lang="zh-CN" altLang="en-US" sz="2400" dirty="0"/>
              <a:t>东莨菪碱：抗胆碱药。用于麻醉前给药，震颤麻痹，晕动病，躁狂性精神病，胃肠胆肾平滑肌痉挛，胃酸分泌过多，感染性休克，有机磷农药中毒。</a:t>
            </a:r>
          </a:p>
        </p:txBody>
      </p:sp>
    </p:spTree>
    <p:extLst>
      <p:ext uri="{BB962C8B-B14F-4D97-AF65-F5344CB8AC3E}">
        <p14:creationId xmlns:p14="http://schemas.microsoft.com/office/powerpoint/2010/main" val="182993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12</a:t>
            </a:r>
            <a:r>
              <a:rPr lang="zh-CN" altLang="en-US" sz="4400" b="1" i="0" dirty="0">
                <a:solidFill>
                  <a:srgbClr val="FF0000"/>
                </a:solidFill>
                <a:effectLst/>
              </a:rPr>
              <a:t>、病毒灵</a:t>
            </a:r>
            <a:r>
              <a:rPr lang="en-US" altLang="zh-CN" sz="4400" b="1" i="0" dirty="0">
                <a:solidFill>
                  <a:srgbClr val="FF0000"/>
                </a:solidFill>
                <a:effectLst/>
              </a:rPr>
              <a:t>—</a:t>
            </a:r>
            <a:r>
              <a:rPr lang="zh-CN" altLang="en-US" sz="4400" b="1" i="0" dirty="0">
                <a:solidFill>
                  <a:srgbClr val="FF0000"/>
                </a:solidFill>
                <a:effectLst/>
              </a:rPr>
              <a:t>病毒唑</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病毒灵（盐酸吗啉胍）：用于流感病毒及疱疹病毒感染。</a:t>
            </a:r>
          </a:p>
          <a:p>
            <a:pPr>
              <a:lnSpc>
                <a:spcPct val="150000"/>
              </a:lnSpc>
            </a:pPr>
            <a:r>
              <a:rPr lang="zh-CN" altLang="en-US" sz="2400" dirty="0"/>
              <a:t>病毒唑（利巴韦林）：用于呼吸道合胞病毒引起的病毒性肺炎与支气管炎，皮肤疱疹病毒感染。</a:t>
            </a:r>
          </a:p>
          <a:p>
            <a:pPr>
              <a:lnSpc>
                <a:spcPct val="150000"/>
              </a:lnSpc>
            </a:pPr>
            <a:r>
              <a:rPr lang="zh-CN" altLang="en-US" sz="2400" dirty="0"/>
              <a:t>特别提醒：本品会引起胎儿先天畸形或死亡，在治疗开始前、治疗期间和停药后至少</a:t>
            </a:r>
            <a:r>
              <a:rPr lang="en-US" altLang="zh-CN" sz="2400" dirty="0"/>
              <a:t>6</a:t>
            </a:r>
            <a:r>
              <a:rPr lang="zh-CN" altLang="en-US" sz="2400" dirty="0"/>
              <a:t>个月，服用本品的男性和女性均应避免怀孕，可能怀孕者应采用至少两种以上避孕方式有效避孕，一旦怀孕应立即告知医生。</a:t>
            </a:r>
          </a:p>
        </p:txBody>
      </p:sp>
    </p:spTree>
    <p:extLst>
      <p:ext uri="{BB962C8B-B14F-4D97-AF65-F5344CB8AC3E}">
        <p14:creationId xmlns:p14="http://schemas.microsoft.com/office/powerpoint/2010/main" val="3057195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13</a:t>
            </a:r>
            <a:r>
              <a:rPr lang="zh-CN" altLang="en-US" sz="4400" b="1" i="0" dirty="0">
                <a:solidFill>
                  <a:srgbClr val="FF0000"/>
                </a:solidFill>
                <a:effectLst/>
              </a:rPr>
              <a:t>、地巴唑</a:t>
            </a:r>
            <a:r>
              <a:rPr lang="en-US" altLang="zh-CN" sz="4400" b="1" i="0" dirty="0">
                <a:solidFill>
                  <a:srgbClr val="FF0000"/>
                </a:solidFill>
                <a:effectLst/>
              </a:rPr>
              <a:t>—</a:t>
            </a:r>
            <a:r>
              <a:rPr lang="zh-CN" altLang="en-US" sz="4400" b="1" i="0" dirty="0">
                <a:solidFill>
                  <a:srgbClr val="FF0000"/>
                </a:solidFill>
                <a:effectLst/>
              </a:rPr>
              <a:t>他巴唑</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地巴唑：对血管平滑肌有直接松弛作用，使外周阻力降低而使血压下降。对胃肠平滑肌有解痉作用。主要用于轻度高血压、脑血管痉挛等。</a:t>
            </a:r>
            <a:endParaRPr lang="en-US" altLang="zh-CN" sz="2400" dirty="0"/>
          </a:p>
          <a:p>
            <a:pPr>
              <a:lnSpc>
                <a:spcPct val="150000"/>
              </a:lnSpc>
            </a:pPr>
            <a:endParaRPr lang="zh-CN" altLang="en-US" sz="2400" dirty="0"/>
          </a:p>
          <a:p>
            <a:pPr>
              <a:lnSpc>
                <a:spcPct val="150000"/>
              </a:lnSpc>
            </a:pPr>
            <a:r>
              <a:rPr lang="zh-CN" altLang="en-US" sz="2400" dirty="0"/>
              <a:t>他巴唑（甲巯咪唑）：抗甲状腺药物，适用于各种类型的甲状腺功能亢进症。</a:t>
            </a:r>
          </a:p>
        </p:txBody>
      </p:sp>
    </p:spTree>
    <p:extLst>
      <p:ext uri="{BB962C8B-B14F-4D97-AF65-F5344CB8AC3E}">
        <p14:creationId xmlns:p14="http://schemas.microsoft.com/office/powerpoint/2010/main" val="1676515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14</a:t>
            </a:r>
            <a:r>
              <a:rPr lang="zh-CN" altLang="en-US" sz="4400" b="1" i="0" dirty="0">
                <a:solidFill>
                  <a:srgbClr val="FF0000"/>
                </a:solidFill>
                <a:effectLst/>
              </a:rPr>
              <a:t>、西替利嗪</a:t>
            </a:r>
            <a:r>
              <a:rPr lang="en-US" altLang="zh-CN" sz="4400" b="1" i="0" dirty="0">
                <a:solidFill>
                  <a:srgbClr val="FF0000"/>
                </a:solidFill>
                <a:effectLst/>
              </a:rPr>
              <a:t>—</a:t>
            </a:r>
            <a:r>
              <a:rPr lang="zh-CN" altLang="en-US" sz="4400" b="1" i="0" dirty="0">
                <a:solidFill>
                  <a:srgbClr val="FF0000"/>
                </a:solidFill>
                <a:effectLst/>
              </a:rPr>
              <a:t>氟桂利嗪</a:t>
            </a:r>
            <a:r>
              <a:rPr lang="en-US" altLang="zh-CN" sz="4400" b="1" i="0" dirty="0">
                <a:solidFill>
                  <a:srgbClr val="FF0000"/>
                </a:solidFill>
                <a:effectLst/>
              </a:rPr>
              <a:t>—</a:t>
            </a:r>
            <a:r>
              <a:rPr lang="zh-CN" altLang="en-US" sz="4400" b="1" i="0" dirty="0">
                <a:solidFill>
                  <a:srgbClr val="FF0000"/>
                </a:solidFill>
                <a:effectLst/>
              </a:rPr>
              <a:t>布桂嗪</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西替利嗪：抗组胺药，用于治疗季节性或常年性过敏性鼻炎、由过敏原引起的荨麻疹及皮肤瘙痒。</a:t>
            </a:r>
          </a:p>
          <a:p>
            <a:pPr>
              <a:lnSpc>
                <a:spcPct val="150000"/>
              </a:lnSpc>
            </a:pPr>
            <a:r>
              <a:rPr lang="zh-CN" altLang="en-US" sz="2400" dirty="0"/>
              <a:t>氟桂利嗪：钙拮抗药，用于典型</a:t>
            </a:r>
            <a:r>
              <a:rPr lang="en-US" altLang="zh-CN" sz="2400" dirty="0"/>
              <a:t>(</a:t>
            </a:r>
            <a:r>
              <a:rPr lang="zh-CN" altLang="en-US" sz="2400" dirty="0"/>
              <a:t>有先兆</a:t>
            </a:r>
            <a:r>
              <a:rPr lang="en-US" altLang="zh-CN" sz="2400" dirty="0"/>
              <a:t>)</a:t>
            </a:r>
            <a:r>
              <a:rPr lang="zh-CN" altLang="en-US" sz="2400" dirty="0"/>
              <a:t>或非典型</a:t>
            </a:r>
            <a:r>
              <a:rPr lang="en-US" altLang="zh-CN" sz="2400" dirty="0"/>
              <a:t>(</a:t>
            </a:r>
            <a:r>
              <a:rPr lang="zh-CN" altLang="en-US" sz="2400" dirty="0"/>
              <a:t>无先兆</a:t>
            </a:r>
            <a:r>
              <a:rPr lang="en-US" altLang="zh-CN" sz="2400" dirty="0"/>
              <a:t>)</a:t>
            </a:r>
            <a:r>
              <a:rPr lang="zh-CN" altLang="en-US" sz="2400" dirty="0"/>
              <a:t>偏头痛的预防性治疗，由前庭功能紊乱引起的眩晕的对症治疗。</a:t>
            </a:r>
          </a:p>
          <a:p>
            <a:pPr>
              <a:lnSpc>
                <a:spcPct val="150000"/>
              </a:lnSpc>
            </a:pPr>
            <a:r>
              <a:rPr lang="zh-CN" altLang="en-US" sz="2400" dirty="0"/>
              <a:t>布桂嗪：中枢性镇痛药。镇痛作用为吗啡的</a:t>
            </a:r>
            <a:r>
              <a:rPr lang="en-US" altLang="zh-CN" sz="2400" dirty="0"/>
              <a:t>1/3</a:t>
            </a:r>
            <a:r>
              <a:rPr lang="zh-CN" altLang="en-US" sz="2400" dirty="0"/>
              <a:t>，但比解热镇痛药强。</a:t>
            </a:r>
          </a:p>
        </p:txBody>
      </p:sp>
    </p:spTree>
    <p:extLst>
      <p:ext uri="{BB962C8B-B14F-4D97-AF65-F5344CB8AC3E}">
        <p14:creationId xmlns:p14="http://schemas.microsoft.com/office/powerpoint/2010/main" val="2940588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15</a:t>
            </a:r>
            <a:r>
              <a:rPr lang="zh-CN" altLang="en-US" sz="4400" b="1" i="0" dirty="0">
                <a:solidFill>
                  <a:srgbClr val="FF0000"/>
                </a:solidFill>
                <a:effectLst/>
              </a:rPr>
              <a:t>、红霉素眼膏</a:t>
            </a:r>
            <a:r>
              <a:rPr lang="en-US" altLang="zh-CN" sz="4400" b="1" i="0" dirty="0">
                <a:solidFill>
                  <a:srgbClr val="FF0000"/>
                </a:solidFill>
                <a:effectLst/>
              </a:rPr>
              <a:t>—</a:t>
            </a:r>
            <a:r>
              <a:rPr lang="zh-CN" altLang="en-US" sz="4400" b="1" i="0" dirty="0">
                <a:solidFill>
                  <a:srgbClr val="FF0000"/>
                </a:solidFill>
                <a:effectLst/>
              </a:rPr>
              <a:t>红霉素软膏</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红霉素软膏：用于脓疱疮等化脓性皮肤病、小面积烧伤、溃疡面的感染和寻常痤疮。避免接触眼睛及其他黏膜（如口、鼻等）。</a:t>
            </a:r>
            <a:endParaRPr lang="en-US" altLang="zh-CN" sz="2400" dirty="0"/>
          </a:p>
          <a:p>
            <a:pPr>
              <a:lnSpc>
                <a:spcPct val="150000"/>
              </a:lnSpc>
            </a:pPr>
            <a:endParaRPr lang="zh-CN" altLang="en-US" sz="2400" dirty="0"/>
          </a:p>
          <a:p>
            <a:pPr>
              <a:lnSpc>
                <a:spcPct val="150000"/>
              </a:lnSpc>
            </a:pPr>
            <a:r>
              <a:rPr lang="zh-CN" altLang="en-US" sz="2400" dirty="0"/>
              <a:t>红霉素眼膏：用于沙眼、结膜炎、睑缘炎及眼外部感染。</a:t>
            </a:r>
          </a:p>
        </p:txBody>
      </p:sp>
    </p:spTree>
    <p:extLst>
      <p:ext uri="{BB962C8B-B14F-4D97-AF65-F5344CB8AC3E}">
        <p14:creationId xmlns:p14="http://schemas.microsoft.com/office/powerpoint/2010/main" val="1597875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1440886" cy="1508760"/>
          </a:xfrm>
        </p:spPr>
        <p:txBody>
          <a:bodyPr>
            <a:normAutofit/>
          </a:bodyPr>
          <a:lstStyle/>
          <a:p>
            <a:r>
              <a:rPr lang="en-US" altLang="zh-CN" sz="4400" b="1" i="0" dirty="0">
                <a:solidFill>
                  <a:srgbClr val="FF0000"/>
                </a:solidFill>
                <a:effectLst/>
              </a:rPr>
              <a:t>16</a:t>
            </a:r>
            <a:r>
              <a:rPr lang="zh-CN" altLang="en-US" sz="4400" b="1" i="0" dirty="0">
                <a:solidFill>
                  <a:srgbClr val="FF0000"/>
                </a:solidFill>
                <a:effectLst/>
              </a:rPr>
              <a:t>、强的松</a:t>
            </a:r>
            <a:r>
              <a:rPr lang="en-US" altLang="zh-CN" sz="4400" b="1" i="0" dirty="0">
                <a:solidFill>
                  <a:srgbClr val="FF0000"/>
                </a:solidFill>
                <a:effectLst/>
              </a:rPr>
              <a:t>—</a:t>
            </a:r>
            <a:r>
              <a:rPr lang="zh-CN" altLang="en-US" sz="4400" b="1" i="0" dirty="0">
                <a:solidFill>
                  <a:srgbClr val="FF0000"/>
                </a:solidFill>
                <a:effectLst/>
              </a:rPr>
              <a:t>强的松龙</a:t>
            </a:r>
            <a:r>
              <a:rPr lang="en-US" altLang="zh-CN" sz="4400" b="1" i="0" dirty="0">
                <a:solidFill>
                  <a:srgbClr val="FF0000"/>
                </a:solidFill>
                <a:effectLst/>
              </a:rPr>
              <a:t>—</a:t>
            </a:r>
            <a:r>
              <a:rPr lang="zh-CN" altLang="en-US" sz="4400" b="1" i="0" dirty="0">
                <a:solidFill>
                  <a:srgbClr val="FF0000"/>
                </a:solidFill>
                <a:effectLst/>
              </a:rPr>
              <a:t>可的松</a:t>
            </a:r>
            <a:r>
              <a:rPr lang="en-US" altLang="zh-CN" sz="4400" b="1" i="0" dirty="0">
                <a:solidFill>
                  <a:srgbClr val="FF0000"/>
                </a:solidFill>
                <a:effectLst/>
              </a:rPr>
              <a:t>—</a:t>
            </a:r>
            <a:r>
              <a:rPr lang="zh-CN" altLang="en-US" sz="4400" b="1" i="0" dirty="0">
                <a:solidFill>
                  <a:srgbClr val="FF0000"/>
                </a:solidFill>
                <a:effectLst/>
              </a:rPr>
              <a:t>氢化可的松</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强的松（醋酸泼尼松）：主要用于过敏性与自身免疫性炎症性疾病。</a:t>
            </a:r>
          </a:p>
          <a:p>
            <a:pPr>
              <a:lnSpc>
                <a:spcPct val="150000"/>
              </a:lnSpc>
            </a:pPr>
            <a:r>
              <a:rPr lang="zh-CN" altLang="en-US" sz="2400" dirty="0"/>
              <a:t>强的松龙（氢化泼尼松）：本身以活性形式存在，无须经肝脏转化即发挥其生物效应。</a:t>
            </a:r>
          </a:p>
          <a:p>
            <a:pPr>
              <a:lnSpc>
                <a:spcPct val="150000"/>
              </a:lnSpc>
            </a:pPr>
            <a:r>
              <a:rPr lang="zh-CN" altLang="en-US" sz="2400" dirty="0"/>
              <a:t>可的松：作用和用途与氢化可的松相似，但疗效较差，不良反应较大。</a:t>
            </a:r>
          </a:p>
          <a:p>
            <a:pPr>
              <a:lnSpc>
                <a:spcPct val="150000"/>
              </a:lnSpc>
            </a:pPr>
            <a:r>
              <a:rPr lang="zh-CN" altLang="en-US" sz="2400" dirty="0"/>
              <a:t>氢化可的松：主要用于肾上腺皮质功能减退症及垂体功能减退症的替代治疗，也可用于过敏性和炎症性疾病等。</a:t>
            </a:r>
          </a:p>
        </p:txBody>
      </p:sp>
    </p:spTree>
    <p:extLst>
      <p:ext uri="{BB962C8B-B14F-4D97-AF65-F5344CB8AC3E}">
        <p14:creationId xmlns:p14="http://schemas.microsoft.com/office/powerpoint/2010/main" val="707317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17</a:t>
            </a:r>
            <a:r>
              <a:rPr lang="zh-CN" altLang="en-US" sz="4400" b="1" i="0" dirty="0">
                <a:solidFill>
                  <a:srgbClr val="FF0000"/>
                </a:solidFill>
                <a:effectLst/>
              </a:rPr>
              <a:t>、消炎痛</a:t>
            </a:r>
            <a:r>
              <a:rPr lang="en-US" altLang="zh-CN" sz="4400" b="1" i="0" dirty="0">
                <a:solidFill>
                  <a:srgbClr val="FF0000"/>
                </a:solidFill>
                <a:effectLst/>
              </a:rPr>
              <a:t>—</a:t>
            </a:r>
            <a:r>
              <a:rPr lang="zh-CN" altLang="en-US" sz="4400" b="1" i="0" dirty="0">
                <a:solidFill>
                  <a:srgbClr val="FF0000"/>
                </a:solidFill>
                <a:effectLst/>
              </a:rPr>
              <a:t>消心痛</a:t>
            </a:r>
            <a:r>
              <a:rPr lang="en-US" altLang="zh-CN" sz="4400" b="1" i="0" dirty="0">
                <a:solidFill>
                  <a:srgbClr val="FF0000"/>
                </a:solidFill>
                <a:effectLst/>
              </a:rPr>
              <a:t>—</a:t>
            </a:r>
            <a:r>
              <a:rPr lang="zh-CN" altLang="en-US" sz="4400" b="1" i="0" dirty="0">
                <a:solidFill>
                  <a:srgbClr val="FF0000"/>
                </a:solidFill>
                <a:effectLst/>
              </a:rPr>
              <a:t>心痛定</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79"/>
            <a:ext cx="11016343" cy="4846321"/>
          </a:xfrm>
        </p:spPr>
        <p:txBody>
          <a:bodyPr>
            <a:normAutofit/>
          </a:bodyPr>
          <a:lstStyle/>
          <a:p>
            <a:pPr>
              <a:lnSpc>
                <a:spcPct val="150000"/>
              </a:lnSpc>
            </a:pPr>
            <a:r>
              <a:rPr lang="zh-CN" altLang="en-US" sz="2400" dirty="0"/>
              <a:t>消炎痛：吲哚美辛，解热镇痛抗炎药。</a:t>
            </a:r>
          </a:p>
          <a:p>
            <a:pPr>
              <a:lnSpc>
                <a:spcPct val="150000"/>
              </a:lnSpc>
            </a:pPr>
            <a:r>
              <a:rPr lang="zh-CN" altLang="en-US" sz="2400" dirty="0"/>
              <a:t>消心痛：硝酸异山梨酯，用于预防心绞痛发作。</a:t>
            </a:r>
          </a:p>
          <a:p>
            <a:pPr>
              <a:lnSpc>
                <a:spcPct val="150000"/>
              </a:lnSpc>
            </a:pPr>
            <a:r>
              <a:rPr lang="zh-CN" altLang="en-US" sz="2400" dirty="0"/>
              <a:t>心痛定：硝苯地平，用于预防和治疗冠心病心绞痛，特别是变异型心绞痛和冠状动脉痉挛所致心绞痛。</a:t>
            </a:r>
          </a:p>
        </p:txBody>
      </p:sp>
    </p:spTree>
    <p:extLst>
      <p:ext uri="{BB962C8B-B14F-4D97-AF65-F5344CB8AC3E}">
        <p14:creationId xmlns:p14="http://schemas.microsoft.com/office/powerpoint/2010/main" val="4250596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18</a:t>
            </a:r>
            <a:r>
              <a:rPr lang="zh-CN" altLang="en-US" sz="4400" b="1" i="0" dirty="0">
                <a:solidFill>
                  <a:srgbClr val="FF0000"/>
                </a:solidFill>
                <a:effectLst/>
              </a:rPr>
              <a:t>、甲氰咪胍</a:t>
            </a:r>
            <a:r>
              <a:rPr lang="en-US" altLang="zh-CN" sz="4400" b="1" i="0" dirty="0">
                <a:solidFill>
                  <a:srgbClr val="FF0000"/>
                </a:solidFill>
                <a:effectLst/>
              </a:rPr>
              <a:t>—</a:t>
            </a:r>
            <a:r>
              <a:rPr lang="zh-CN" altLang="en-US" sz="4400" b="1" i="0" dirty="0">
                <a:solidFill>
                  <a:srgbClr val="FF0000"/>
                </a:solidFill>
                <a:effectLst/>
              </a:rPr>
              <a:t>甲巯咪唑</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79"/>
            <a:ext cx="11016343" cy="4846321"/>
          </a:xfrm>
        </p:spPr>
        <p:txBody>
          <a:bodyPr>
            <a:normAutofit/>
          </a:bodyPr>
          <a:lstStyle/>
          <a:p>
            <a:pPr>
              <a:lnSpc>
                <a:spcPct val="150000"/>
              </a:lnSpc>
            </a:pPr>
            <a:r>
              <a:rPr lang="zh-CN" altLang="en-US" sz="2400" dirty="0"/>
              <a:t>甲氰咪胍：西咪替丁，</a:t>
            </a:r>
            <a:r>
              <a:rPr lang="en-US" altLang="zh-CN" sz="2400" dirty="0"/>
              <a:t>H2</a:t>
            </a:r>
            <a:r>
              <a:rPr lang="zh-CN" altLang="en-US" sz="2400" dirty="0"/>
              <a:t>受体拮抗剂。用于缓解胃酸过多引起的胃痛、胃灼热感（烧心）、反酸。</a:t>
            </a:r>
            <a:endParaRPr lang="en-US" altLang="zh-CN" sz="2400" dirty="0"/>
          </a:p>
          <a:p>
            <a:pPr>
              <a:lnSpc>
                <a:spcPct val="150000"/>
              </a:lnSpc>
            </a:pPr>
            <a:endParaRPr lang="zh-CN" altLang="en-US" sz="2400" dirty="0"/>
          </a:p>
          <a:p>
            <a:pPr>
              <a:lnSpc>
                <a:spcPct val="150000"/>
              </a:lnSpc>
            </a:pPr>
            <a:r>
              <a:rPr lang="zh-CN" altLang="en-US" sz="2400" dirty="0"/>
              <a:t>甲巯咪唑：抗甲状腺药物。</a:t>
            </a:r>
          </a:p>
        </p:txBody>
      </p:sp>
    </p:spTree>
    <p:extLst>
      <p:ext uri="{BB962C8B-B14F-4D97-AF65-F5344CB8AC3E}">
        <p14:creationId xmlns:p14="http://schemas.microsoft.com/office/powerpoint/2010/main" val="130376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a:t>
            </a:r>
            <a:r>
              <a:rPr lang="zh-CN" altLang="en-US" sz="4400" b="1" i="0" dirty="0">
                <a:solidFill>
                  <a:srgbClr val="FF0000"/>
                </a:solidFill>
                <a:effectLst/>
              </a:rPr>
              <a:t>、异丙嗪</a:t>
            </a:r>
            <a:r>
              <a:rPr lang="en-US" altLang="zh-CN" sz="4400" b="1" i="0" dirty="0">
                <a:solidFill>
                  <a:srgbClr val="FF0000"/>
                </a:solidFill>
                <a:effectLst/>
              </a:rPr>
              <a:t>—</a:t>
            </a:r>
            <a:r>
              <a:rPr lang="zh-CN" altLang="en-US" sz="4400" b="1" i="0" dirty="0">
                <a:solidFill>
                  <a:srgbClr val="FF0000"/>
                </a:solidFill>
                <a:effectLst/>
              </a:rPr>
              <a:t>氯丙嗪</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异丙嗪：抗组胺药，用于各种过敏性疾病，能兼作镇静、安眠药物，并可作为麻醉前给药及冬眠麻醉药。也用于晕动症、晕车、晕船、晕飞机。</a:t>
            </a:r>
            <a:endParaRPr lang="en-US" altLang="zh-CN" sz="2400" dirty="0"/>
          </a:p>
          <a:p>
            <a:pPr>
              <a:lnSpc>
                <a:spcPct val="150000"/>
              </a:lnSpc>
            </a:pPr>
            <a:endParaRPr lang="zh-CN" altLang="en-US" sz="2400" dirty="0"/>
          </a:p>
          <a:p>
            <a:pPr>
              <a:lnSpc>
                <a:spcPct val="150000"/>
              </a:lnSpc>
            </a:pPr>
            <a:r>
              <a:rPr lang="zh-CN" altLang="en-US" sz="2400" dirty="0"/>
              <a:t>氯丙嗪：抗精神病药，适用于治疗急、慢性精神分裂症、躁狂症、反应性精神病及其它重性精神病。</a:t>
            </a:r>
          </a:p>
        </p:txBody>
      </p:sp>
    </p:spTree>
    <p:extLst>
      <p:ext uri="{BB962C8B-B14F-4D97-AF65-F5344CB8AC3E}">
        <p14:creationId xmlns:p14="http://schemas.microsoft.com/office/powerpoint/2010/main" val="1639173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19</a:t>
            </a:r>
            <a:r>
              <a:rPr lang="zh-CN" altLang="en-US" sz="4400" b="1" i="0" dirty="0">
                <a:solidFill>
                  <a:srgbClr val="FF0000"/>
                </a:solidFill>
                <a:effectLst/>
              </a:rPr>
              <a:t>、泻立停</a:t>
            </a:r>
            <a:r>
              <a:rPr lang="en-US" altLang="zh-CN" sz="4400" b="1" i="0" dirty="0">
                <a:solidFill>
                  <a:srgbClr val="FF0000"/>
                </a:solidFill>
                <a:effectLst/>
              </a:rPr>
              <a:t>—</a:t>
            </a:r>
            <a:r>
              <a:rPr lang="zh-CN" altLang="en-US" sz="4400" b="1" i="0" dirty="0">
                <a:solidFill>
                  <a:srgbClr val="FF0000"/>
                </a:solidFill>
                <a:effectLst/>
              </a:rPr>
              <a:t>痢特灵</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79"/>
            <a:ext cx="11016343" cy="4846321"/>
          </a:xfrm>
        </p:spPr>
        <p:txBody>
          <a:bodyPr>
            <a:normAutofit/>
          </a:bodyPr>
          <a:lstStyle/>
          <a:p>
            <a:pPr>
              <a:lnSpc>
                <a:spcPct val="150000"/>
              </a:lnSpc>
            </a:pPr>
            <a:r>
              <a:rPr lang="zh-CN" altLang="en-US" sz="2400" dirty="0"/>
              <a:t>泻立停：颠茄磺苄啶片，含磺胺甲恶唑、甲氧苄啶、颠茄流浸膏。常用于痢疾杆菌引起的慢性菌痢和其它敏感菌引起的肠炎等。</a:t>
            </a:r>
            <a:endParaRPr lang="en-US" altLang="zh-CN" sz="2400" dirty="0"/>
          </a:p>
          <a:p>
            <a:pPr>
              <a:lnSpc>
                <a:spcPct val="150000"/>
              </a:lnSpc>
            </a:pPr>
            <a:endParaRPr lang="zh-CN" altLang="en-US" sz="2400" dirty="0"/>
          </a:p>
          <a:p>
            <a:pPr>
              <a:lnSpc>
                <a:spcPct val="150000"/>
              </a:lnSpc>
            </a:pPr>
            <a:r>
              <a:rPr lang="zh-CN" altLang="en-US" sz="2400" dirty="0"/>
              <a:t>痢特灵：呋喃唑酮，为硝基呋喃类抗菌药。</a:t>
            </a:r>
          </a:p>
        </p:txBody>
      </p:sp>
    </p:spTree>
    <p:extLst>
      <p:ext uri="{BB962C8B-B14F-4D97-AF65-F5344CB8AC3E}">
        <p14:creationId xmlns:p14="http://schemas.microsoft.com/office/powerpoint/2010/main" val="719758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20</a:t>
            </a:r>
            <a:r>
              <a:rPr lang="zh-CN" altLang="en-US" sz="4400" b="1" i="0" dirty="0">
                <a:solidFill>
                  <a:srgbClr val="FF0000"/>
                </a:solidFill>
                <a:effectLst/>
              </a:rPr>
              <a:t>、呋喃唑酮</a:t>
            </a:r>
            <a:r>
              <a:rPr lang="en-US" altLang="zh-CN" sz="4400" b="1" i="0" dirty="0">
                <a:solidFill>
                  <a:srgbClr val="FF0000"/>
                </a:solidFill>
                <a:effectLst/>
              </a:rPr>
              <a:t>—</a:t>
            </a:r>
            <a:r>
              <a:rPr lang="zh-CN" altLang="en-US" sz="4400" b="1" i="0" dirty="0">
                <a:solidFill>
                  <a:srgbClr val="FF0000"/>
                </a:solidFill>
                <a:effectLst/>
              </a:rPr>
              <a:t>呋喃坦啶</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79"/>
            <a:ext cx="11016343" cy="4846321"/>
          </a:xfrm>
        </p:spPr>
        <p:txBody>
          <a:bodyPr>
            <a:normAutofit/>
          </a:bodyPr>
          <a:lstStyle/>
          <a:p>
            <a:pPr>
              <a:lnSpc>
                <a:spcPct val="150000"/>
              </a:lnSpc>
            </a:pPr>
            <a:r>
              <a:rPr lang="zh-CN" altLang="en-US" sz="2400" dirty="0"/>
              <a:t>呋喃唑酮（痢特灵）：硝基呋喃类抗菌药。由于容易引起不可逆的神经炎和严重的皮肤反应，如血清病样荨麻疹等，目前仅能用于难以根除的幽门螺旋杆菌感染。</a:t>
            </a:r>
            <a:endParaRPr lang="en-US" altLang="zh-CN" sz="2400" dirty="0"/>
          </a:p>
          <a:p>
            <a:pPr>
              <a:lnSpc>
                <a:spcPct val="150000"/>
              </a:lnSpc>
            </a:pPr>
            <a:endParaRPr lang="zh-CN" altLang="en-US" sz="2400" dirty="0"/>
          </a:p>
          <a:p>
            <a:pPr>
              <a:lnSpc>
                <a:spcPct val="150000"/>
              </a:lnSpc>
            </a:pPr>
            <a:r>
              <a:rPr lang="zh-CN" altLang="en-US" sz="2400" dirty="0"/>
              <a:t>呋喃坦啶（呋喃妥因）：硝基呋喃类抗菌药，适用于敏感细菌所致的急性单纯性下尿路感染，也可用于尿路感染的预防。</a:t>
            </a:r>
          </a:p>
        </p:txBody>
      </p:sp>
    </p:spTree>
    <p:extLst>
      <p:ext uri="{BB962C8B-B14F-4D97-AF65-F5344CB8AC3E}">
        <p14:creationId xmlns:p14="http://schemas.microsoft.com/office/powerpoint/2010/main" val="1008695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2</a:t>
            </a:r>
            <a:r>
              <a:rPr lang="zh-CN" altLang="en-US" sz="4400" b="1" i="0" dirty="0">
                <a:solidFill>
                  <a:srgbClr val="FF0000"/>
                </a:solidFill>
                <a:effectLst/>
              </a:rPr>
              <a:t>、氟尿嘧啶</a:t>
            </a:r>
            <a:r>
              <a:rPr lang="en-US" altLang="zh-CN" sz="4400" b="1" i="0" dirty="0">
                <a:solidFill>
                  <a:srgbClr val="FF0000"/>
                </a:solidFill>
                <a:effectLst/>
              </a:rPr>
              <a:t>—</a:t>
            </a:r>
            <a:r>
              <a:rPr lang="zh-CN" altLang="en-US" sz="4400" b="1" i="0" dirty="0">
                <a:solidFill>
                  <a:srgbClr val="FF0000"/>
                </a:solidFill>
                <a:effectLst/>
              </a:rPr>
              <a:t>氟胞嘧啶</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氟尿嘧啶：抗肿瘤药。主要用于治疗消化道肿瘤，或较大剂量氟尿嘧啶治疗绒毛膜上皮癌。亦常用于治疗乳腺癌、卵巢癌、肺癌、宫颈癌、膀胱癌及皮肤癌等。</a:t>
            </a:r>
            <a:endParaRPr lang="en-US" altLang="zh-CN" sz="2400" dirty="0"/>
          </a:p>
          <a:p>
            <a:pPr>
              <a:lnSpc>
                <a:spcPct val="150000"/>
              </a:lnSpc>
            </a:pPr>
            <a:endParaRPr lang="zh-CN" altLang="en-US" sz="2400" dirty="0"/>
          </a:p>
          <a:p>
            <a:pPr>
              <a:lnSpc>
                <a:spcPct val="150000"/>
              </a:lnSpc>
            </a:pPr>
            <a:r>
              <a:rPr lang="zh-CN" altLang="en-US" sz="2400" dirty="0"/>
              <a:t>氟胞嘧啶：抗真菌药。适用于念珠菌属及隐球菌属所致的感染。</a:t>
            </a:r>
          </a:p>
        </p:txBody>
      </p:sp>
    </p:spTree>
    <p:extLst>
      <p:ext uri="{BB962C8B-B14F-4D97-AF65-F5344CB8AC3E}">
        <p14:creationId xmlns:p14="http://schemas.microsoft.com/office/powerpoint/2010/main" val="3454936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3</a:t>
            </a:r>
            <a:r>
              <a:rPr lang="zh-CN" altLang="en-US" sz="4400" b="1" i="0" dirty="0">
                <a:solidFill>
                  <a:srgbClr val="FF0000"/>
                </a:solidFill>
                <a:effectLst/>
              </a:rPr>
              <a:t>、阿糖腺苷</a:t>
            </a:r>
            <a:r>
              <a:rPr lang="en-US" altLang="zh-CN" sz="4400" b="1" i="0" dirty="0">
                <a:solidFill>
                  <a:srgbClr val="FF0000"/>
                </a:solidFill>
                <a:effectLst/>
              </a:rPr>
              <a:t>—</a:t>
            </a:r>
            <a:r>
              <a:rPr lang="zh-CN" altLang="en-US" sz="4400" b="1" i="0" dirty="0">
                <a:solidFill>
                  <a:srgbClr val="FF0000"/>
                </a:solidFill>
                <a:effectLst/>
              </a:rPr>
              <a:t>阿糖胞苷</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阿糖腺苷：抗病毒药，嘌呤核苷的同系物，能抑制病毒合成 </a:t>
            </a:r>
            <a:r>
              <a:rPr lang="en-US" altLang="zh-CN" sz="2400" dirty="0"/>
              <a:t>DNA</a:t>
            </a:r>
            <a:r>
              <a:rPr lang="zh-CN" altLang="en-US" sz="2400" dirty="0"/>
              <a:t>。用以治疗单纯疱疹病毒性脑炎，也用于治疗免疫抑制病人的带状疱疹和水痘感染。</a:t>
            </a:r>
            <a:endParaRPr lang="en-US" altLang="zh-CN" sz="2400" dirty="0"/>
          </a:p>
          <a:p>
            <a:pPr>
              <a:lnSpc>
                <a:spcPct val="150000"/>
              </a:lnSpc>
            </a:pPr>
            <a:endParaRPr lang="zh-CN" altLang="en-US" sz="2400" dirty="0"/>
          </a:p>
          <a:p>
            <a:pPr>
              <a:lnSpc>
                <a:spcPct val="150000"/>
              </a:lnSpc>
            </a:pPr>
            <a:r>
              <a:rPr lang="zh-CN" altLang="en-US" sz="2400" dirty="0"/>
              <a:t>阿糖胞苷：抗肿瘤药，主要用于急性白血病。</a:t>
            </a:r>
          </a:p>
        </p:txBody>
      </p:sp>
    </p:spTree>
    <p:extLst>
      <p:ext uri="{BB962C8B-B14F-4D97-AF65-F5344CB8AC3E}">
        <p14:creationId xmlns:p14="http://schemas.microsoft.com/office/powerpoint/2010/main" val="1853183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4</a:t>
            </a:r>
            <a:r>
              <a:rPr lang="zh-CN" altLang="en-US" sz="4400" b="1" i="0" dirty="0">
                <a:solidFill>
                  <a:srgbClr val="FF0000"/>
                </a:solidFill>
                <a:effectLst/>
              </a:rPr>
              <a:t>、氯吡格雷</a:t>
            </a:r>
            <a:r>
              <a:rPr lang="en-US" altLang="zh-CN" sz="4400" b="1" i="0" dirty="0">
                <a:solidFill>
                  <a:srgbClr val="FF0000"/>
                </a:solidFill>
                <a:effectLst/>
              </a:rPr>
              <a:t>—</a:t>
            </a:r>
            <a:r>
              <a:rPr lang="zh-CN" altLang="en-US" sz="4400" b="1" i="0" dirty="0">
                <a:solidFill>
                  <a:srgbClr val="FF0000"/>
                </a:solidFill>
                <a:effectLst/>
              </a:rPr>
              <a:t>奥扎格雷</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氯吡格雷：血小板聚集抑制剂，选择性地抑制二磷酸腺苷（</a:t>
            </a:r>
            <a:r>
              <a:rPr lang="en-US" altLang="zh-CN" sz="2400" dirty="0"/>
              <a:t>ADP</a:t>
            </a:r>
            <a:r>
              <a:rPr lang="zh-CN" altLang="en-US" sz="2400" dirty="0"/>
              <a:t>）与它的血小板受体的结合。氯吡格雷必须经生物转化才能抑制血小板的聚集。</a:t>
            </a:r>
            <a:endParaRPr lang="en-US" altLang="zh-CN" sz="2400" dirty="0"/>
          </a:p>
          <a:p>
            <a:pPr>
              <a:lnSpc>
                <a:spcPct val="150000"/>
              </a:lnSpc>
            </a:pPr>
            <a:endParaRPr lang="zh-CN" altLang="en-US" sz="2400" dirty="0"/>
          </a:p>
          <a:p>
            <a:pPr>
              <a:lnSpc>
                <a:spcPct val="150000"/>
              </a:lnSpc>
            </a:pPr>
            <a:r>
              <a:rPr lang="zh-CN" altLang="en-US" sz="2400" dirty="0"/>
              <a:t>奥扎格雷：血栓烷（</a:t>
            </a:r>
            <a:r>
              <a:rPr lang="en-US" altLang="zh-CN" sz="2400" dirty="0"/>
              <a:t>TX</a:t>
            </a:r>
            <a:r>
              <a:rPr lang="zh-CN" altLang="en-US" sz="2400" dirty="0"/>
              <a:t>）合成酶抑制剂。用于治疗急性血栓性脑梗塞和脑梗塞所伴随的运动障碍，及改善蛛网膜下腔出血手术后的脑血管痉挛收缩和并发的脑缺血症状。</a:t>
            </a:r>
          </a:p>
        </p:txBody>
      </p:sp>
    </p:spTree>
    <p:extLst>
      <p:ext uri="{BB962C8B-B14F-4D97-AF65-F5344CB8AC3E}">
        <p14:creationId xmlns:p14="http://schemas.microsoft.com/office/powerpoint/2010/main" val="177958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5</a:t>
            </a:r>
            <a:r>
              <a:rPr lang="zh-CN" altLang="en-US" sz="4400" b="1" i="0" dirty="0">
                <a:solidFill>
                  <a:srgbClr val="FF0000"/>
                </a:solidFill>
                <a:effectLst/>
              </a:rPr>
              <a:t>、特利加压素</a:t>
            </a:r>
            <a:r>
              <a:rPr lang="en-US" altLang="zh-CN" sz="4400" b="1" i="0" dirty="0">
                <a:solidFill>
                  <a:srgbClr val="FF0000"/>
                </a:solidFill>
                <a:effectLst/>
              </a:rPr>
              <a:t>—</a:t>
            </a:r>
            <a:r>
              <a:rPr lang="zh-CN" altLang="en-US" sz="4400" b="1" i="0" dirty="0">
                <a:solidFill>
                  <a:srgbClr val="FF0000"/>
                </a:solidFill>
                <a:effectLst/>
              </a:rPr>
              <a:t>去氨加压素</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特利加压素：为人体的垂体后叶分泌内源性的加压素的合成类似物，主要作用为缩血管和抗出血。可用于胃肠道和泌尿生殖系统的出血，如食道静脉曲张、胃和十二指肠溃疡、功能性及其它原因引起的子宫出血、生产和</a:t>
            </a:r>
            <a:r>
              <a:rPr lang="en-US" altLang="zh-CN" sz="2400" dirty="0"/>
              <a:t>/</a:t>
            </a:r>
            <a:r>
              <a:rPr lang="zh-CN" altLang="en-US" sz="2400" dirty="0"/>
              <a:t>或流产等等引起的出血的治疗等。</a:t>
            </a:r>
            <a:endParaRPr lang="en-US" altLang="zh-CN" sz="2400" dirty="0"/>
          </a:p>
          <a:p>
            <a:pPr>
              <a:lnSpc>
                <a:spcPct val="150000"/>
              </a:lnSpc>
            </a:pPr>
            <a:endParaRPr lang="zh-CN" altLang="en-US" sz="2400" dirty="0"/>
          </a:p>
          <a:p>
            <a:pPr>
              <a:lnSpc>
                <a:spcPct val="150000"/>
              </a:lnSpc>
            </a:pPr>
            <a:r>
              <a:rPr lang="zh-CN" altLang="en-US" sz="2400" dirty="0"/>
              <a:t>去氨加压素：可用于控制及预防小型手术时的出血，也可用于治疗中枢性尿崩症。</a:t>
            </a:r>
          </a:p>
        </p:txBody>
      </p:sp>
    </p:spTree>
    <p:extLst>
      <p:ext uri="{BB962C8B-B14F-4D97-AF65-F5344CB8AC3E}">
        <p14:creationId xmlns:p14="http://schemas.microsoft.com/office/powerpoint/2010/main" val="247139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6</a:t>
            </a:r>
            <a:r>
              <a:rPr lang="zh-CN" altLang="en-US" sz="4400" b="1" i="0" dirty="0">
                <a:solidFill>
                  <a:srgbClr val="FF0000"/>
                </a:solidFill>
                <a:effectLst/>
              </a:rPr>
              <a:t>、安定</a:t>
            </a:r>
            <a:r>
              <a:rPr lang="en-US" altLang="zh-CN" sz="4400" b="1" i="0" dirty="0">
                <a:solidFill>
                  <a:srgbClr val="FF0000"/>
                </a:solidFill>
                <a:effectLst/>
              </a:rPr>
              <a:t>—</a:t>
            </a:r>
            <a:r>
              <a:rPr lang="zh-CN" altLang="en-US" sz="4400" b="1" i="0" dirty="0">
                <a:solidFill>
                  <a:srgbClr val="FF0000"/>
                </a:solidFill>
                <a:effectLst/>
              </a:rPr>
              <a:t>硝基安定</a:t>
            </a:r>
            <a:r>
              <a:rPr lang="en-US" altLang="zh-CN" sz="4400" b="1" i="0" dirty="0">
                <a:solidFill>
                  <a:srgbClr val="FF0000"/>
                </a:solidFill>
                <a:effectLst/>
              </a:rPr>
              <a:t>—</a:t>
            </a:r>
            <a:r>
              <a:rPr lang="zh-CN" altLang="en-US" sz="4400" b="1" i="0" dirty="0">
                <a:solidFill>
                  <a:srgbClr val="FF0000"/>
                </a:solidFill>
                <a:effectLst/>
              </a:rPr>
              <a:t>舒乐安定</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安定：地西泮，主要用于焦虑、镇静催眠，还可用于抗癫痫和抗惊厥，也可用于麻醉前给药。</a:t>
            </a:r>
          </a:p>
          <a:p>
            <a:pPr>
              <a:lnSpc>
                <a:spcPct val="150000"/>
              </a:lnSpc>
            </a:pPr>
            <a:r>
              <a:rPr lang="zh-CN" altLang="en-US" sz="2400" dirty="0"/>
              <a:t>硝基安定：硝西泮，用于治疗失眠及惊厥，与抗癫痫药合用治疗癫痫。</a:t>
            </a:r>
          </a:p>
          <a:p>
            <a:pPr>
              <a:lnSpc>
                <a:spcPct val="150000"/>
              </a:lnSpc>
            </a:pPr>
            <a:r>
              <a:rPr lang="zh-CN" altLang="en-US" sz="2400" dirty="0"/>
              <a:t>舒乐安定：艾司唑仑，主要用于抗焦虑、失眠。也用于紧张、恐惧及抗癫痫和抗惊厥。</a:t>
            </a:r>
          </a:p>
        </p:txBody>
      </p:sp>
    </p:spTree>
    <p:extLst>
      <p:ext uri="{BB962C8B-B14F-4D97-AF65-F5344CB8AC3E}">
        <p14:creationId xmlns:p14="http://schemas.microsoft.com/office/powerpoint/2010/main" val="518038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0235885" cy="1508760"/>
          </a:xfrm>
        </p:spPr>
        <p:txBody>
          <a:bodyPr>
            <a:normAutofit/>
          </a:bodyPr>
          <a:lstStyle/>
          <a:p>
            <a:r>
              <a:rPr lang="en-US" altLang="zh-CN" sz="4400" b="1" i="0" dirty="0">
                <a:solidFill>
                  <a:srgbClr val="FF0000"/>
                </a:solidFill>
                <a:effectLst/>
              </a:rPr>
              <a:t>7</a:t>
            </a:r>
            <a:r>
              <a:rPr lang="zh-CN" altLang="en-US" sz="4400" b="1" i="0" dirty="0">
                <a:solidFill>
                  <a:srgbClr val="FF0000"/>
                </a:solidFill>
                <a:effectLst/>
              </a:rPr>
              <a:t>、板蓝根颗粒</a:t>
            </a:r>
            <a:r>
              <a:rPr lang="en-US" altLang="zh-CN" sz="4400" b="1" i="0" dirty="0">
                <a:solidFill>
                  <a:srgbClr val="FF0000"/>
                </a:solidFill>
                <a:effectLst/>
              </a:rPr>
              <a:t>—</a:t>
            </a:r>
            <a:r>
              <a:rPr lang="zh-CN" altLang="en-US" sz="4400" b="1" i="0" dirty="0">
                <a:solidFill>
                  <a:srgbClr val="FF0000"/>
                </a:solidFill>
                <a:effectLst/>
              </a:rPr>
              <a:t>复方板蓝根颗粒</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板蓝根：主要成分板蓝根。清热解毒，凉血利咽。用于肺胃热盛所致的咽喉肿痛、口咽干燥；急性扁桃体炎见上述证候者。</a:t>
            </a:r>
            <a:endParaRPr lang="en-US" altLang="zh-CN" sz="2400" dirty="0"/>
          </a:p>
          <a:p>
            <a:pPr>
              <a:lnSpc>
                <a:spcPct val="150000"/>
              </a:lnSpc>
            </a:pPr>
            <a:endParaRPr lang="zh-CN" altLang="en-US" sz="2400" dirty="0"/>
          </a:p>
          <a:p>
            <a:pPr>
              <a:lnSpc>
                <a:spcPct val="150000"/>
              </a:lnSpc>
            </a:pPr>
            <a:r>
              <a:rPr lang="zh-CN" altLang="en-US" sz="2400" dirty="0"/>
              <a:t>复方板蓝根：主要成分板蓝根、大青叶。清热解毒，凉血。用于风热感冒，咽喉肿痛。</a:t>
            </a:r>
          </a:p>
        </p:txBody>
      </p:sp>
    </p:spTree>
    <p:extLst>
      <p:ext uri="{BB962C8B-B14F-4D97-AF65-F5344CB8AC3E}">
        <p14:creationId xmlns:p14="http://schemas.microsoft.com/office/powerpoint/2010/main" val="2267269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264F7B-2878-3A0D-7972-896E4F1CB054}"/>
              </a:ext>
            </a:extLst>
          </p:cNvPr>
          <p:cNvSpPr>
            <a:spLocks noGrp="1"/>
          </p:cNvSpPr>
          <p:nvPr>
            <p:ph type="title"/>
          </p:nvPr>
        </p:nvSpPr>
        <p:spPr>
          <a:xfrm>
            <a:off x="751114" y="284176"/>
            <a:ext cx="11157857" cy="1508760"/>
          </a:xfrm>
        </p:spPr>
        <p:txBody>
          <a:bodyPr>
            <a:normAutofit/>
          </a:bodyPr>
          <a:lstStyle/>
          <a:p>
            <a:r>
              <a:rPr lang="en-US" altLang="zh-CN" sz="4400" b="1" i="0" dirty="0">
                <a:solidFill>
                  <a:srgbClr val="FF0000"/>
                </a:solidFill>
                <a:effectLst/>
              </a:rPr>
              <a:t>8</a:t>
            </a:r>
            <a:r>
              <a:rPr lang="zh-CN" altLang="en-US" sz="4400" b="1" i="0" dirty="0">
                <a:solidFill>
                  <a:srgbClr val="FF0000"/>
                </a:solidFill>
                <a:effectLst/>
              </a:rPr>
              <a:t>、小儿氨酚黄那敏颗粒</a:t>
            </a:r>
            <a:r>
              <a:rPr lang="en-US" altLang="zh-CN" sz="4400" b="1" i="0" dirty="0">
                <a:solidFill>
                  <a:srgbClr val="FF0000"/>
                </a:solidFill>
                <a:effectLst/>
              </a:rPr>
              <a:t>—</a:t>
            </a:r>
            <a:r>
              <a:rPr lang="zh-CN" altLang="en-US" sz="4400" b="1" i="0" dirty="0">
                <a:solidFill>
                  <a:srgbClr val="FF0000"/>
                </a:solidFill>
                <a:effectLst/>
              </a:rPr>
              <a:t>小儿氨酚烷胺颗粒</a:t>
            </a:r>
            <a:endParaRPr lang="zh-CN" altLang="en-US" sz="4400" dirty="0">
              <a:solidFill>
                <a:srgbClr val="FF0000"/>
              </a:solidFill>
            </a:endParaRPr>
          </a:p>
        </p:txBody>
      </p:sp>
      <p:sp>
        <p:nvSpPr>
          <p:cNvPr id="3" name="内容占位符 2">
            <a:extLst>
              <a:ext uri="{FF2B5EF4-FFF2-40B4-BE49-F238E27FC236}">
                <a16:creationId xmlns:a16="http://schemas.microsoft.com/office/drawing/2014/main" id="{655944D7-0933-164C-8445-B1C70C1A2905}"/>
              </a:ext>
            </a:extLst>
          </p:cNvPr>
          <p:cNvSpPr>
            <a:spLocks noGrp="1"/>
          </p:cNvSpPr>
          <p:nvPr>
            <p:ph idx="1"/>
          </p:nvPr>
        </p:nvSpPr>
        <p:spPr>
          <a:xfrm>
            <a:off x="751114" y="2011680"/>
            <a:ext cx="11016343" cy="4846320"/>
          </a:xfrm>
        </p:spPr>
        <p:txBody>
          <a:bodyPr>
            <a:normAutofit/>
          </a:bodyPr>
          <a:lstStyle/>
          <a:p>
            <a:pPr>
              <a:lnSpc>
                <a:spcPct val="150000"/>
              </a:lnSpc>
            </a:pPr>
            <a:r>
              <a:rPr lang="zh-CN" altLang="en-US" sz="2400" dirty="0"/>
              <a:t>小儿氨酚黄那敏颗粒：每袋含对乙酰氨基酚</a:t>
            </a:r>
            <a:r>
              <a:rPr lang="en-US" altLang="zh-CN" sz="2400" dirty="0"/>
              <a:t>125</a:t>
            </a:r>
            <a:r>
              <a:rPr lang="zh-CN" altLang="en-US" sz="2400" dirty="0"/>
              <a:t>毫克，马来酸氯苯那敏</a:t>
            </a:r>
            <a:r>
              <a:rPr lang="en-US" altLang="zh-CN" sz="2400" dirty="0"/>
              <a:t>0.5</a:t>
            </a:r>
            <a:r>
              <a:rPr lang="zh-CN" altLang="en-US" sz="2400" dirty="0"/>
              <a:t>毫克，人工牛黄</a:t>
            </a:r>
            <a:r>
              <a:rPr lang="en-US" altLang="zh-CN" sz="2400" dirty="0"/>
              <a:t>5</a:t>
            </a:r>
            <a:r>
              <a:rPr lang="zh-CN" altLang="en-US" sz="2400" dirty="0"/>
              <a:t>毫克。</a:t>
            </a:r>
          </a:p>
          <a:p>
            <a:pPr>
              <a:lnSpc>
                <a:spcPct val="150000"/>
              </a:lnSpc>
            </a:pPr>
            <a:r>
              <a:rPr lang="zh-CN" altLang="en-US" sz="2400" dirty="0"/>
              <a:t>小儿氨酚烷胺颗粒：每袋含对乙酰氨基酚</a:t>
            </a:r>
            <a:r>
              <a:rPr lang="en-US" altLang="zh-CN" sz="2400" dirty="0"/>
              <a:t>100</a:t>
            </a:r>
            <a:r>
              <a:rPr lang="zh-CN" altLang="en-US" sz="2400" dirty="0"/>
              <a:t>毫克，马来酸氯苯那敏</a:t>
            </a:r>
            <a:r>
              <a:rPr lang="en-US" altLang="zh-CN" sz="2400" dirty="0"/>
              <a:t>0.8</a:t>
            </a:r>
            <a:r>
              <a:rPr lang="zh-CN" altLang="en-US" sz="2400" dirty="0"/>
              <a:t>毫克，盐酸金刚烷胺</a:t>
            </a:r>
            <a:r>
              <a:rPr lang="en-US" altLang="zh-CN" sz="2400" dirty="0"/>
              <a:t>40</a:t>
            </a:r>
            <a:r>
              <a:rPr lang="zh-CN" altLang="en-US" sz="2400" dirty="0"/>
              <a:t>毫克，人工牛黄</a:t>
            </a:r>
            <a:r>
              <a:rPr lang="en-US" altLang="zh-CN" sz="2400" dirty="0"/>
              <a:t>4</a:t>
            </a:r>
            <a:r>
              <a:rPr lang="zh-CN" altLang="en-US" sz="2400" dirty="0"/>
              <a:t>毫克，咖啡因</a:t>
            </a:r>
            <a:r>
              <a:rPr lang="en-US" altLang="zh-CN" sz="2400" dirty="0"/>
              <a:t>6</a:t>
            </a:r>
            <a:r>
              <a:rPr lang="zh-CN" altLang="en-US" sz="2400" dirty="0"/>
              <a:t>毫克。含有金刚烷胺，新生儿及一岁以下儿童禁用。</a:t>
            </a:r>
          </a:p>
        </p:txBody>
      </p:sp>
    </p:spTree>
    <p:extLst>
      <p:ext uri="{BB962C8B-B14F-4D97-AF65-F5344CB8AC3E}">
        <p14:creationId xmlns:p14="http://schemas.microsoft.com/office/powerpoint/2010/main" val="12541400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蓝色​​">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带状</Template>
  <TotalTime>476</TotalTime>
  <Words>1511</Words>
  <Application>Microsoft Office PowerPoint</Application>
  <PresentationFormat>宽屏</PresentationFormat>
  <Paragraphs>80</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system-ui</vt:lpstr>
      <vt:lpstr>阿里巴巴普惠体 B</vt:lpstr>
      <vt:lpstr>阿里巴巴普惠体 M</vt:lpstr>
      <vt:lpstr>Corbel</vt:lpstr>
      <vt:lpstr>Wingdings</vt:lpstr>
      <vt:lpstr>带状</vt:lpstr>
      <vt:lpstr>20组易混淆药品名，用错致命</vt:lpstr>
      <vt:lpstr>1、异丙嗪—氯丙嗪</vt:lpstr>
      <vt:lpstr>2、氟尿嘧啶—氟胞嘧啶</vt:lpstr>
      <vt:lpstr>3、阿糖腺苷—阿糖胞苷</vt:lpstr>
      <vt:lpstr>4、氯吡格雷—奥扎格雷</vt:lpstr>
      <vt:lpstr>5、特利加压素—去氨加压素</vt:lpstr>
      <vt:lpstr>6、安定—硝基安定—舒乐安定</vt:lpstr>
      <vt:lpstr>7、板蓝根颗粒—复方板蓝根颗粒</vt:lpstr>
      <vt:lpstr>8、小儿氨酚黄那敏颗粒—小儿氨酚烷胺颗粒</vt:lpstr>
      <vt:lpstr>9、盐酸小檗碱片—盐酸小檗胺片</vt:lpstr>
      <vt:lpstr>10、氨肽素—复方氨肽素</vt:lpstr>
      <vt:lpstr>11、山莨菪碱—东莨菪碱</vt:lpstr>
      <vt:lpstr>12、病毒灵—病毒唑</vt:lpstr>
      <vt:lpstr>13、地巴唑—他巴唑</vt:lpstr>
      <vt:lpstr>14、西替利嗪—氟桂利嗪—布桂嗪</vt:lpstr>
      <vt:lpstr>15、红霉素眼膏—红霉素软膏</vt:lpstr>
      <vt:lpstr>16、强的松—强的松龙—可的松—氢化可的松</vt:lpstr>
      <vt:lpstr>17、消炎痛—消心痛—心痛定</vt:lpstr>
      <vt:lpstr>18、甲氰咪胍—甲巯咪唑</vt:lpstr>
      <vt:lpstr>19、泻立停—痢特灵</vt:lpstr>
      <vt:lpstr>20、呋喃唑酮—呋喃坦啶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晨 李</dc:creator>
  <cp:lastModifiedBy>晨 李</cp:lastModifiedBy>
  <cp:revision>155</cp:revision>
  <dcterms:created xsi:type="dcterms:W3CDTF">2023-07-26T02:04:33Z</dcterms:created>
  <dcterms:modified xsi:type="dcterms:W3CDTF">2023-10-08T07:23:23Z</dcterms:modified>
</cp:coreProperties>
</file>