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75"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 id="295" r:id="rId24"/>
    <p:sldId id="296" r:id="rId25"/>
    <p:sldId id="297" r:id="rId26"/>
    <p:sldId id="298" r:id="rId27"/>
    <p:sldId id="29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59" d="100"/>
          <a:sy n="59" d="100"/>
        </p:scale>
        <p:origin x="868"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EA15C475-FF1C-4722-BBB9-BD0C58F24EB0}" type="datetimeFigureOut">
              <a:rPr lang="zh-CN" altLang="en-US" smtClean="0"/>
              <a:t>2023/8/3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283515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A15C475-FF1C-4722-BBB9-BD0C58F24EB0}" type="datetimeFigureOut">
              <a:rPr lang="zh-CN" altLang="en-US" smtClean="0"/>
              <a:t>2023/8/3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315426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838200" y="6422854"/>
            <a:ext cx="2743196" cy="365125"/>
          </a:xfrm>
        </p:spPr>
        <p:txBody>
          <a:bodyPr/>
          <a:lstStyle/>
          <a:p>
            <a:fld id="{EA15C475-FF1C-4722-BBB9-BD0C58F24EB0}" type="datetimeFigureOut">
              <a:rPr lang="zh-CN" altLang="en-US" smtClean="0"/>
              <a:t>2023/8/3</a:t>
            </a:fld>
            <a:endParaRPr lang="zh-CN" altLang="en-US"/>
          </a:p>
        </p:txBody>
      </p:sp>
      <p:sp>
        <p:nvSpPr>
          <p:cNvPr id="5" name="Footer Placeholder 4"/>
          <p:cNvSpPr>
            <a:spLocks noGrp="1"/>
          </p:cNvSpPr>
          <p:nvPr>
            <p:ph type="ftr" sz="quarter" idx="11"/>
          </p:nvPr>
        </p:nvSpPr>
        <p:spPr>
          <a:xfrm>
            <a:off x="3776135" y="6422854"/>
            <a:ext cx="4279669" cy="365125"/>
          </a:xfrm>
        </p:spPr>
        <p:txBody>
          <a:bodyPr/>
          <a:lstStyle/>
          <a:p>
            <a:endParaRPr lang="zh-CN" altLang="en-US"/>
          </a:p>
        </p:txBody>
      </p:sp>
      <p:sp>
        <p:nvSpPr>
          <p:cNvPr id="6" name="Slide Number Placeholder 5"/>
          <p:cNvSpPr>
            <a:spLocks noGrp="1"/>
          </p:cNvSpPr>
          <p:nvPr>
            <p:ph type="sldNum" sz="quarter" idx="12"/>
          </p:nvPr>
        </p:nvSpPr>
        <p:spPr>
          <a:xfrm>
            <a:off x="8073048" y="6422854"/>
            <a:ext cx="879759" cy="365125"/>
          </a:xfrm>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3203002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A15C475-FF1C-4722-BBB9-BD0C58F24EB0}" type="datetimeFigureOut">
              <a:rPr lang="zh-CN" altLang="en-US" smtClean="0"/>
              <a:t>2023/8/3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19414293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lvl1pPr>
              <a:defRPr>
                <a:solidFill>
                  <a:schemeClr val="tx2"/>
                </a:solidFill>
              </a:defRPr>
            </a:lvl1pPr>
          </a:lstStyle>
          <a:p>
            <a:fld id="{EA15C475-FF1C-4722-BBB9-BD0C58F24EB0}" type="datetimeFigureOut">
              <a:rPr lang="zh-CN" altLang="en-US" smtClean="0"/>
              <a:t>2023/8/3</a:t>
            </a:fld>
            <a:endParaRPr lang="zh-CN" alt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zh-CN" alt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204874578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dirty="0"/>
              <a:t>单击此处编辑母版标题样式</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EA15C475-FF1C-4722-BBB9-BD0C58F24EB0}" type="datetimeFigureOut">
              <a:rPr lang="zh-CN" altLang="en-US" smtClean="0"/>
              <a:t>2023/8/3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2616893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EA15C475-FF1C-4722-BBB9-BD0C58F24EB0}" type="datetimeFigureOut">
              <a:rPr lang="zh-CN" altLang="en-US" smtClean="0"/>
              <a:t>2023/8/3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35102289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EA15C475-FF1C-4722-BBB9-BD0C58F24EB0}" type="datetimeFigureOut">
              <a:rPr lang="zh-CN" altLang="en-US" smtClean="0"/>
              <a:t>2023/8/3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342589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15C475-FF1C-4722-BBB9-BD0C58F24EB0}" type="datetimeFigureOut">
              <a:rPr lang="zh-CN" altLang="en-US" smtClean="0"/>
              <a:t>2023/8/3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2907480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EA15C475-FF1C-4722-BBB9-BD0C58F24EB0}" type="datetimeFigureOut">
              <a:rPr lang="zh-CN" altLang="en-US" smtClean="0"/>
              <a:t>2023/8/3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1500377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EA15C475-FF1C-4722-BBB9-BD0C58F24EB0}" type="datetimeFigureOut">
              <a:rPr lang="zh-CN" altLang="en-US" smtClean="0"/>
              <a:t>2023/8/3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1584078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EA15C475-FF1C-4722-BBB9-BD0C58F24EB0}" type="datetimeFigureOut">
              <a:rPr lang="zh-CN" altLang="en-US" smtClean="0"/>
              <a:t>2023/8/3</a:t>
            </a:fld>
            <a:endParaRPr lang="zh-CN" alt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zh-CN" alt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1381383150"/>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B9A377A-E25B-5E61-9E16-16055B90C188}"/>
              </a:ext>
            </a:extLst>
          </p:cNvPr>
          <p:cNvSpPr>
            <a:spLocks noGrp="1"/>
          </p:cNvSpPr>
          <p:nvPr>
            <p:ph type="ctrTitle"/>
          </p:nvPr>
        </p:nvSpPr>
        <p:spPr/>
        <p:txBody>
          <a:bodyPr/>
          <a:lstStyle/>
          <a:p>
            <a:r>
              <a:rPr lang="zh-CN" altLang="en-US"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经典内科口诀</a:t>
            </a:r>
            <a:r>
              <a:rPr lang="en-US" altLang="zh-CN"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10</a:t>
            </a:r>
            <a:r>
              <a:rPr lang="zh-CN" altLang="en-US"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首（带解析）</a:t>
            </a:r>
          </a:p>
        </p:txBody>
      </p:sp>
      <p:sp>
        <p:nvSpPr>
          <p:cNvPr id="3" name="副标题 2">
            <a:extLst>
              <a:ext uri="{FF2B5EF4-FFF2-40B4-BE49-F238E27FC236}">
                <a16:creationId xmlns:a16="http://schemas.microsoft.com/office/drawing/2014/main" id="{B924F289-3061-3875-07E8-B181F7886F53}"/>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4115291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四、阵发性室上性心动过速的治疗口诀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nSpc>
                <a:spcPct val="150000"/>
              </a:lnSpc>
              <a:buNone/>
            </a:pP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(2)</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药物治疗：</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①异搏定；</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②西地兰；</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③升压药物；</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④三磷酸腺苷酶。</a:t>
            </a:r>
          </a:p>
        </p:txBody>
      </p:sp>
    </p:spTree>
    <p:extLst>
      <p:ext uri="{BB962C8B-B14F-4D97-AF65-F5344CB8AC3E}">
        <p14:creationId xmlns:p14="http://schemas.microsoft.com/office/powerpoint/2010/main" val="3280535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四、阵发性室上性心动过速的治疗口诀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nSpc>
                <a:spcPct val="150000"/>
              </a:lnSpc>
              <a:buNone/>
            </a:pP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伴有血流动力学障碍或上述方法无效时可选用同步直流电复律，能量在</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100-200</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焦耳为宜，但洋地黄中毒或低血钾者禁用；</a:t>
            </a:r>
            <a:endPar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nSpc>
                <a:spcPct val="150000"/>
              </a:lnSpc>
              <a:buNone/>
            </a:pPr>
            <a:endPar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nSpc>
                <a:spcPct val="150000"/>
              </a:lnSpc>
              <a:buNone/>
            </a:pP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(4)</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预防复发：</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发作频繁的病人，可选用能控制发作的药物口服，如异搏定，心律平、或胺碘酮口服期维持。并应避免发作的诱因。</a:t>
            </a:r>
          </a:p>
        </p:txBody>
      </p:sp>
    </p:spTree>
    <p:extLst>
      <p:ext uri="{BB962C8B-B14F-4D97-AF65-F5344CB8AC3E}">
        <p14:creationId xmlns:p14="http://schemas.microsoft.com/office/powerpoint/2010/main" val="4091405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五、继发性高血压的病因口诀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gn="ctr">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两肾原醛嗜铬瘤</a:t>
            </a:r>
          </a:p>
          <a:p>
            <a:pPr marL="0" indent="0" algn="ctr">
              <a:lnSpc>
                <a:spcPct val="150000"/>
              </a:lnSpc>
              <a:buNone/>
            </a:pPr>
            <a:endPar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gn="ctr">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皮质动脉和妊高</a:t>
            </a:r>
          </a:p>
        </p:txBody>
      </p:sp>
    </p:spTree>
    <p:extLst>
      <p:ext uri="{BB962C8B-B14F-4D97-AF65-F5344CB8AC3E}">
        <p14:creationId xmlns:p14="http://schemas.microsoft.com/office/powerpoint/2010/main" val="2374483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五、继发性高血压的病因口诀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fontScale="70000" lnSpcReduction="20000"/>
          </a:bodyPr>
          <a:lstStyle/>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内容解释：</a:t>
            </a:r>
          </a:p>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两肾：肾实质性高血压、肾血管性高血压；</a:t>
            </a:r>
          </a:p>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原醛：原发性醛固酮增多症；</a:t>
            </a:r>
          </a:p>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嗜铬瘤：嗜铬细胞瘤；</a:t>
            </a:r>
          </a:p>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皮质：皮质醇增多症；</a:t>
            </a:r>
          </a:p>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动脉：主动脉缩窄；</a:t>
            </a:r>
          </a:p>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妊高：妊娠高血压。</a:t>
            </a:r>
          </a:p>
        </p:txBody>
      </p:sp>
    </p:spTree>
    <p:extLst>
      <p:ext uri="{BB962C8B-B14F-4D97-AF65-F5344CB8AC3E}">
        <p14:creationId xmlns:p14="http://schemas.microsoft.com/office/powerpoint/2010/main" val="3267303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六、心梗的并发症口诀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gn="ctr">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心梗并发五种症</a:t>
            </a:r>
          </a:p>
          <a:p>
            <a:pPr marL="0" indent="0" algn="ctr">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动脉栓塞心室膨</a:t>
            </a:r>
          </a:p>
          <a:p>
            <a:pPr marL="0" indent="0" algn="ctr">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乳头断裂心脏破</a:t>
            </a:r>
          </a:p>
          <a:p>
            <a:pPr marL="0" indent="0" algn="ctr">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梗死后期综合征</a:t>
            </a:r>
          </a:p>
        </p:txBody>
      </p:sp>
    </p:spTree>
    <p:extLst>
      <p:ext uri="{BB962C8B-B14F-4D97-AF65-F5344CB8AC3E}">
        <p14:creationId xmlns:p14="http://schemas.microsoft.com/office/powerpoint/2010/main" val="1960303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六、心梗的并发症口诀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fontScale="62500" lnSpcReduction="20000"/>
          </a:bodyPr>
          <a:lstStyle/>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内容解释：</a:t>
            </a:r>
          </a:p>
          <a:p>
            <a:pPr marL="0" indent="0">
              <a:lnSpc>
                <a:spcPct val="150000"/>
              </a:lnSpc>
              <a:buNone/>
            </a:pPr>
            <a:r>
              <a:rPr lang="en-US" altLang="zh-CN"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a:t>
            </a: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附壁血栓形成</a:t>
            </a:r>
          </a:p>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多见于左心室。由于梗死区内膜粗糙，室壁瘤处出现涡流等原因而诱发血栓形成。血栓可发生机化，少数血栓因心脏舒缩而脱落引起动脉系统栓塞；</a:t>
            </a:r>
          </a:p>
          <a:p>
            <a:pPr marL="0" indent="0">
              <a:lnSpc>
                <a:spcPct val="150000"/>
              </a:lnSpc>
              <a:buNone/>
            </a:pPr>
            <a:r>
              <a:rPr lang="en-US" altLang="zh-CN"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(2)</a:t>
            </a: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室壁瘤</a:t>
            </a:r>
          </a:p>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可发生在心肌梗死早期或梗死灶已纤维化的愈合期，由梗死心肌或瘢痕组织在心室内压力作用下，局限性地向外膨隆而形成室壁瘤。室壁瘤可继发附壁血栓、心律不齐及心功能不全；</a:t>
            </a:r>
          </a:p>
        </p:txBody>
      </p:sp>
    </p:spTree>
    <p:extLst>
      <p:ext uri="{BB962C8B-B14F-4D97-AF65-F5344CB8AC3E}">
        <p14:creationId xmlns:p14="http://schemas.microsoft.com/office/powerpoint/2010/main" val="1832906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六、心梗的并发症口诀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fontScale="70000" lnSpcReduction="20000"/>
          </a:bodyPr>
          <a:lstStyle/>
          <a:p>
            <a:pPr marL="0" indent="0">
              <a:lnSpc>
                <a:spcPct val="150000"/>
              </a:lnSpc>
              <a:buNone/>
            </a:pPr>
            <a:r>
              <a:rPr lang="en-US" altLang="zh-CN"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乳头肌断裂</a:t>
            </a:r>
          </a:p>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多发生于急性心肌梗死后</a:t>
            </a:r>
            <a:r>
              <a:rPr lang="en-US" altLang="zh-CN"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5</a:t>
            </a: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7</a:t>
            </a: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天，少数在</a:t>
            </a:r>
            <a:r>
              <a:rPr lang="en-US" altLang="zh-CN"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周内；</a:t>
            </a:r>
            <a:endParaRPr lang="en-US" altLang="zh-CN"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nSpc>
                <a:spcPct val="150000"/>
              </a:lnSpc>
              <a:buNone/>
            </a:pPr>
            <a:endPar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nSpc>
                <a:spcPct val="150000"/>
              </a:lnSpc>
              <a:buNone/>
            </a:pPr>
            <a:r>
              <a:rPr lang="en-US" altLang="zh-CN"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(4)</a:t>
            </a: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心脏破裂</a:t>
            </a:r>
          </a:p>
          <a:p>
            <a:pPr marL="0" indent="0">
              <a:lnSpc>
                <a:spcPct val="150000"/>
              </a:lnSpc>
              <a:buNone/>
            </a:pP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常发生在心肌梗死后</a:t>
            </a:r>
            <a:r>
              <a:rPr lang="en-US" altLang="zh-CN"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a:t>
            </a: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2</a:t>
            </a: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周内，好发于左心室前壁下</a:t>
            </a:r>
            <a:r>
              <a:rPr lang="en-US" altLang="zh-CN"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1/3</a:t>
            </a:r>
            <a:r>
              <a:rPr lang="zh-CN" altLang="en-US" sz="36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处。原因是梗死灶失去弹性，心肌坏死、中性粒细胞和单核细胞释放水解酶所致的酶性溶解作用，导致心壁破裂，心室内血液进入心包，造成心包填塞而引起猝死；</a:t>
            </a:r>
          </a:p>
        </p:txBody>
      </p:sp>
    </p:spTree>
    <p:extLst>
      <p:ext uri="{BB962C8B-B14F-4D97-AF65-F5344CB8AC3E}">
        <p14:creationId xmlns:p14="http://schemas.microsoft.com/office/powerpoint/2010/main" val="3394490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六、心梗的并发症口诀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nSpc>
                <a:spcPct val="150000"/>
              </a:lnSpc>
              <a:buNone/>
            </a:pP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(5)</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心肌梗死后综合征</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一般在急性心肌梗死后</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2</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周或数月内发生，表现为心包炎、胸膜炎或肺炎，有发热、胸痛等症状，可反复发生，可能为机体对心肌坏死形成的自身抗原的过敏反应。</a:t>
            </a:r>
          </a:p>
        </p:txBody>
      </p:sp>
    </p:spTree>
    <p:extLst>
      <p:ext uri="{BB962C8B-B14F-4D97-AF65-F5344CB8AC3E}">
        <p14:creationId xmlns:p14="http://schemas.microsoft.com/office/powerpoint/2010/main" val="2398237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七、大叶性肺炎七绝诗句</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gn="ctr">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充血水肿红色变</a:t>
            </a:r>
          </a:p>
          <a:p>
            <a:pPr marL="0" indent="0" algn="ctr">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灰色肝变溶解散</a:t>
            </a:r>
          </a:p>
          <a:p>
            <a:pPr marL="0" indent="0" algn="ctr">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胸痛咳嗽铁锈痰</a:t>
            </a:r>
          </a:p>
          <a:p>
            <a:pPr marL="0" indent="0" algn="ctr">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呼吸困难肺实变</a:t>
            </a:r>
          </a:p>
        </p:txBody>
      </p:sp>
    </p:spTree>
    <p:extLst>
      <p:ext uri="{BB962C8B-B14F-4D97-AF65-F5344CB8AC3E}">
        <p14:creationId xmlns:p14="http://schemas.microsoft.com/office/powerpoint/2010/main" val="2174040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七、大叶性肺炎七绝诗句</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87087" y="2011679"/>
            <a:ext cx="11985170" cy="4846321"/>
          </a:xfrm>
        </p:spPr>
        <p:txBody>
          <a:bodyPr>
            <a:normAutofit fontScale="85000" lnSpcReduction="10000"/>
          </a:bodyPr>
          <a:lstStyle/>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内容解释：大叶性肺炎一般分为</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4</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期：</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）充血水肿期：在发病后</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1~2</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天肺大呈暗红色，肺泡内浆液性渗出；</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2</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）红色样变期：在发病</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3-4</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天，主要是大量红细胞渗出；</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）灰色样变期：在发病后</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5-6</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天主要是大量纤维素渗出，这个时候有大量的中性粒细胞；</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4</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）溶解消散期：在发病后</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7</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天，这个时候以巨噬细胞为主；</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大叶性肺炎起病急骤，寒战、高热、胸痛、咳嗽、咳铁锈色痰。病变广泛者可伴气促和发绀。呼吸急促，鼻翼煽动。部分患者口唇和鼻周有疱疹。因肺实变可有呼吸困难。</a:t>
            </a:r>
          </a:p>
        </p:txBody>
      </p:sp>
    </p:spTree>
    <p:extLst>
      <p:ext uri="{BB962C8B-B14F-4D97-AF65-F5344CB8AC3E}">
        <p14:creationId xmlns:p14="http://schemas.microsoft.com/office/powerpoint/2010/main" val="3688041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一、新旧血压单位换算口诀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gn="ctr">
              <a:lnSpc>
                <a:spcPct val="150000"/>
              </a:lnSpc>
              <a:buNone/>
            </a:pPr>
            <a:r>
              <a:rPr lang="zh-CN" altLang="en-US"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血压</a:t>
            </a:r>
            <a:r>
              <a:rPr lang="en-US" altLang="zh-CN"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mmHg</a:t>
            </a:r>
            <a:r>
              <a:rPr lang="zh-CN" altLang="en-US"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，加倍再加倍</a:t>
            </a:r>
          </a:p>
          <a:p>
            <a:pPr marL="0" indent="0" algn="ctr">
              <a:lnSpc>
                <a:spcPct val="150000"/>
              </a:lnSpc>
              <a:buNone/>
            </a:pPr>
            <a:r>
              <a:rPr lang="zh-CN" altLang="en-US"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除</a:t>
            </a:r>
            <a:r>
              <a:rPr lang="en-US" altLang="zh-CN"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再除</a:t>
            </a:r>
            <a:r>
              <a:rPr lang="en-US" altLang="zh-CN"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10</a:t>
            </a:r>
            <a:r>
              <a:rPr lang="zh-CN" altLang="en-US"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，即得 </a:t>
            </a:r>
            <a:r>
              <a:rPr lang="en-US" altLang="zh-CN" sz="2800" b="1" i="0" dirty="0" err="1">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kpa</a:t>
            </a:r>
            <a:r>
              <a:rPr lang="zh-CN" altLang="en-US"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值</a:t>
            </a:r>
            <a:endParaRPr lang="en-US" altLang="zh-CN"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gn="ctr">
              <a:lnSpc>
                <a:spcPct val="150000"/>
              </a:lnSpc>
              <a:buNone/>
            </a:pPr>
            <a:endPar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gn="just">
              <a:lnSpc>
                <a:spcPct val="150000"/>
              </a:lnSpc>
              <a:buNone/>
            </a:pPr>
            <a:r>
              <a:rPr lang="zh-CN" altLang="en-US" sz="24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举例：</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收缩压</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120mmHg</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加倍为</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240</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，再加倍为</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480</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，除以</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得</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160</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，再除以</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10</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，即</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16kpa</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；反之，血压</a:t>
            </a:r>
            <a:r>
              <a:rPr lang="en-US" altLang="zh-CN" sz="2400" b="0" i="0" dirty="0" err="1">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kpa</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乘</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10</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再乘</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，减半再减半，可得</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mmHg</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值；其实，更好的方法是我们只要记住“</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7.5”</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这个数值即可，用不着记一长串糖葫芦。题目中若给出</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Kpa</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值，乘以</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7.5</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即可；反之，除以</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7.5</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就</a:t>
            </a:r>
            <a:r>
              <a:rPr lang="en-US" altLang="zh-CN"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OK</a:t>
            </a:r>
            <a:r>
              <a:rPr lang="zh-CN" altLang="en-US" sz="24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了。</a:t>
            </a:r>
            <a:endParaRPr lang="zh-CN" altLang="en-US" sz="2400"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Tree>
    <p:extLst>
      <p:ext uri="{BB962C8B-B14F-4D97-AF65-F5344CB8AC3E}">
        <p14:creationId xmlns:p14="http://schemas.microsoft.com/office/powerpoint/2010/main" val="21752072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八、急性左心衰临床表现及治疗口诀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gn="ctr">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端坐位，腿下垂，吸氧打吗啡</a:t>
            </a:r>
          </a:p>
          <a:p>
            <a:pPr marL="0" indent="0" algn="ctr">
              <a:lnSpc>
                <a:spcPct val="150000"/>
              </a:lnSpc>
              <a:buNone/>
            </a:pPr>
            <a:endPar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gn="ctr">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快强心，速利尿，茶碱扩管药</a:t>
            </a:r>
          </a:p>
        </p:txBody>
      </p:sp>
    </p:spTree>
    <p:extLst>
      <p:ext uri="{BB962C8B-B14F-4D97-AF65-F5344CB8AC3E}">
        <p14:creationId xmlns:p14="http://schemas.microsoft.com/office/powerpoint/2010/main" val="4079603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八、急性左心衰临床表现及治疗口诀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内容解释：</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临床常表现为强迫坐位、大汗、口唇轻微发绀、两肺底可听到水泡音、双下肢下垂等，病情危急，可迅速发生心源性休克、昏迷而导致死亡。</a:t>
            </a:r>
          </a:p>
        </p:txBody>
      </p:sp>
    </p:spTree>
    <p:extLst>
      <p:ext uri="{BB962C8B-B14F-4D97-AF65-F5344CB8AC3E}">
        <p14:creationId xmlns:p14="http://schemas.microsoft.com/office/powerpoint/2010/main" val="13201630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八、急性左心衰临床表现及治疗口诀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治疗方法：</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）吸氧：迅速改善患者通气情况；</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2</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）镇静：当患儿极度烦躁不安时，此药有抑制过度兴奋的呼吸中枢的作用，可以缓解呼吸困难，且可使周围血容量增加，减少静脉回流。用时注意掌握剂量，新生儿及休克、昏迷、呼吸衰竭禁用，婴幼儿慎用；</a:t>
            </a:r>
            <a:endPar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Tree>
    <p:extLst>
      <p:ext uri="{BB962C8B-B14F-4D97-AF65-F5344CB8AC3E}">
        <p14:creationId xmlns:p14="http://schemas.microsoft.com/office/powerpoint/2010/main" val="28512554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八、急性左心衰临床表现及治疗口诀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fontScale="92500" lnSpcReduction="20000"/>
          </a:bodyPr>
          <a:lstStyle/>
          <a:p>
            <a:pPr marL="0" indent="0">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治疗方法：</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）强心：快速洋地黄化，选用地高辛或西地兰静脉注射；</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4</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）利尿：可选用速尿静脉注射，促使钠和水的排泄，消除水肿，降低前后负荷；</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5</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）减少静脉回流：患儿采取半卧位或坐位，两腿下垂以减少静脉回心血量；</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6</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）血管扩张剂乌拉地尔、硝普钠、酚妥拉明、茶碱等静脉滴注，也可降低前负荷。</a:t>
            </a:r>
          </a:p>
          <a:p>
            <a:pPr marL="0" indent="0">
              <a:lnSpc>
                <a:spcPct val="150000"/>
              </a:lnSpc>
              <a:buNone/>
            </a:pPr>
            <a:endPar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Tree>
    <p:extLst>
      <p:ext uri="{BB962C8B-B14F-4D97-AF65-F5344CB8AC3E}">
        <p14:creationId xmlns:p14="http://schemas.microsoft.com/office/powerpoint/2010/main" val="10401978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九、抗高血压药物使用注意口诀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gn="ctr">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酶尿不用孕</a:t>
            </a:r>
          </a:p>
          <a:p>
            <a:pPr marL="0" indent="0" algn="ctr">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杯阻不能肺</a:t>
            </a:r>
          </a:p>
          <a:p>
            <a:pPr marL="0" indent="0" algn="ctr">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尿杯不用糖尿病</a:t>
            </a:r>
          </a:p>
          <a:p>
            <a:pPr marL="0" indent="0" algn="ctr">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心衰不用钙杯</a:t>
            </a:r>
            <a:endPar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Tree>
    <p:extLst>
      <p:ext uri="{BB962C8B-B14F-4D97-AF65-F5344CB8AC3E}">
        <p14:creationId xmlns:p14="http://schemas.microsoft.com/office/powerpoint/2010/main" val="34591508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九、抗高血压药物使用注意口诀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fontScale="92500"/>
          </a:bodyPr>
          <a:lstStyle/>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内容解释：</a:t>
            </a:r>
          </a:p>
          <a:p>
            <a:pPr marL="0" indent="0">
              <a:lnSpc>
                <a:spcPct val="150000"/>
              </a:lnSpc>
              <a:buNone/>
            </a:pP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a:t>
            </a: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）“酶”指血管紧张素转换酶抑制剂即</a:t>
            </a:r>
            <a:r>
              <a:rPr lang="en-US" altLang="zh-CN"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ACEI</a:t>
            </a: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类药物，“尿”指利尿剂，因为</a:t>
            </a:r>
            <a:r>
              <a:rPr lang="en-US" altLang="zh-CN"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ACEI</a:t>
            </a: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类药物影响胎儿也勿用；利尿剂因减少血容量，不应用于孕妇；</a:t>
            </a:r>
          </a:p>
          <a:p>
            <a:pPr marL="0" indent="0">
              <a:lnSpc>
                <a:spcPct val="150000"/>
              </a:lnSpc>
              <a:buNone/>
            </a:pP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2</a:t>
            </a: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）“杯阻”指</a:t>
            </a:r>
            <a:r>
              <a:rPr lang="en-US" altLang="zh-CN"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β</a:t>
            </a: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受体阻滞剂，不能用于哮喘和</a:t>
            </a:r>
            <a:r>
              <a:rPr lang="en-US" altLang="zh-CN"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COPD</a:t>
            </a: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，因为引起支气管狭窄；</a:t>
            </a:r>
          </a:p>
          <a:p>
            <a:pPr marL="0" indent="0">
              <a:lnSpc>
                <a:spcPct val="150000"/>
              </a:lnSpc>
              <a:buNone/>
            </a:pP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）“尿杯”指利尿剂和</a:t>
            </a:r>
            <a:r>
              <a:rPr lang="en-US" altLang="zh-CN"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β</a:t>
            </a: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受体阻滞剂，因为前者干扰糖耐量，后者可掩盖低血糖症状；</a:t>
            </a:r>
          </a:p>
          <a:p>
            <a:pPr marL="0" indent="0">
              <a:lnSpc>
                <a:spcPct val="150000"/>
              </a:lnSpc>
              <a:buNone/>
            </a:pP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4</a:t>
            </a: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）“钙杯”指的是钙拮抗剂和</a:t>
            </a:r>
            <a:r>
              <a:rPr lang="en-US" altLang="zh-CN"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β</a:t>
            </a: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受体阻滞剂，钙离子及</a:t>
            </a:r>
            <a:r>
              <a:rPr lang="en-US" altLang="zh-CN"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β</a:t>
            </a:r>
            <a:r>
              <a:rPr lang="zh-CN" altLang="en-US" sz="24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受体阻滞剂不能用于心衰。因为会降低心脏的收缩力。</a:t>
            </a:r>
          </a:p>
        </p:txBody>
      </p:sp>
    </p:spTree>
    <p:extLst>
      <p:ext uri="{BB962C8B-B14F-4D97-AF65-F5344CB8AC3E}">
        <p14:creationId xmlns:p14="http://schemas.microsoft.com/office/powerpoint/2010/main" val="3206322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十、急性肺水肿治疗口诀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gn="ctr">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坐起来打三针</a:t>
            </a:r>
          </a:p>
          <a:p>
            <a:pPr marL="0" indent="0" algn="ctr">
              <a:lnSpc>
                <a:spcPct val="150000"/>
              </a:lnSpc>
              <a:buNone/>
            </a:pPr>
            <a:endPar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gn="ctr">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（吗啡、速尿、氨茶碱）</a:t>
            </a:r>
            <a:endPar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Tree>
    <p:extLst>
      <p:ext uri="{BB962C8B-B14F-4D97-AF65-F5344CB8AC3E}">
        <p14:creationId xmlns:p14="http://schemas.microsoft.com/office/powerpoint/2010/main" val="26040020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十、急性肺水肿治疗口诀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fontScale="85000" lnSpcReduction="20000"/>
          </a:bodyPr>
          <a:lstStyle/>
          <a:p>
            <a:pPr marL="0" indent="0">
              <a:lnSpc>
                <a:spcPct val="150000"/>
              </a:lnSpc>
              <a:buNone/>
            </a:pPr>
            <a:r>
              <a:rPr lang="zh-CN" altLang="en-US" sz="33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内容解释：</a:t>
            </a:r>
          </a:p>
          <a:p>
            <a:pPr marL="0" indent="0">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a:t>
            </a: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）镇静剂：皮下或肌内注射吗啡</a:t>
            </a:r>
            <a:r>
              <a:rPr lang="en-US" altLang="zh-CN"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5-10mg</a:t>
            </a: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或哌替啶</a:t>
            </a:r>
            <a:r>
              <a:rPr lang="en-US" altLang="zh-CN"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50mg</a:t>
            </a: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，对于昏迷休克严重肺部疾病患者禁用。</a:t>
            </a:r>
          </a:p>
          <a:p>
            <a:pPr marL="0" indent="0">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2</a:t>
            </a: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）利尿剂：静注快速利尿剂，减少回心血量。</a:t>
            </a:r>
          </a:p>
          <a:p>
            <a:pPr marL="0" indent="0">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）氨茶碱：解除支气管痉挛，稀释后缓慢静注</a:t>
            </a:r>
          </a:p>
          <a:p>
            <a:pPr marL="0" indent="0">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简单的口诀，详尽的解释，希望这些口诀能够加深大家的理解，对大家的临床工作有一定帮助。</a:t>
            </a:r>
            <a:endPar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Tree>
    <p:extLst>
      <p:ext uri="{BB962C8B-B14F-4D97-AF65-F5344CB8AC3E}">
        <p14:creationId xmlns:p14="http://schemas.microsoft.com/office/powerpoint/2010/main" val="3305675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二、右心衰的体征口诀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lnSpcReduction="10000"/>
          </a:bodyPr>
          <a:lstStyle/>
          <a:p>
            <a:pPr marL="0" indent="0" algn="ctr">
              <a:lnSpc>
                <a:spcPct val="150000"/>
              </a:lnSpc>
              <a:buNone/>
            </a:pPr>
            <a:r>
              <a:rPr lang="zh-CN" altLang="en-US" sz="32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三水两大及其他</a:t>
            </a:r>
          </a:p>
          <a:p>
            <a:pPr marL="0" indent="0" algn="ctr">
              <a:lnSpc>
                <a:spcPct val="150000"/>
              </a:lnSpc>
              <a:buNone/>
            </a:pPr>
            <a:endParaRPr lang="zh-CN" altLang="en-US" sz="28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nSpc>
                <a:spcPct val="150000"/>
              </a:lnSpc>
              <a:buNone/>
            </a:pPr>
            <a:r>
              <a:rPr lang="zh-CN" altLang="en-US" sz="28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内容解释：</a:t>
            </a:r>
          </a:p>
          <a:p>
            <a:pPr marL="0" indent="0">
              <a:lnSpc>
                <a:spcPct val="150000"/>
              </a:lnSpc>
              <a:buNone/>
            </a:pPr>
            <a:r>
              <a:rPr lang="zh-CN" altLang="en-US" sz="28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三水：水肿、胸水、腹水；</a:t>
            </a:r>
          </a:p>
          <a:p>
            <a:pPr marL="0" indent="0">
              <a:lnSpc>
                <a:spcPct val="150000"/>
              </a:lnSpc>
              <a:buNone/>
            </a:pPr>
            <a:r>
              <a:rPr lang="zh-CN" altLang="en-US" sz="28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两大：肝肿大和压痛、颈静脉充盈或怒张；</a:t>
            </a:r>
          </a:p>
          <a:p>
            <a:pPr marL="0" indent="0">
              <a:lnSpc>
                <a:spcPct val="150000"/>
              </a:lnSpc>
              <a:buNone/>
            </a:pPr>
            <a:r>
              <a:rPr lang="zh-CN" altLang="en-US" sz="2800" b="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其他：右心奔马律、收缩期吹风性杂音、紫绀。</a:t>
            </a:r>
            <a:endParaRPr lang="zh-CN" altLang="en-US" sz="2400"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Tree>
    <p:extLst>
      <p:ext uri="{BB962C8B-B14F-4D97-AF65-F5344CB8AC3E}">
        <p14:creationId xmlns:p14="http://schemas.microsoft.com/office/powerpoint/2010/main" val="1369752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三、洋地黄类药物的禁忌证口诀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gn="ctr">
              <a:lnSpc>
                <a:spcPct val="150000"/>
              </a:lnSpc>
              <a:buNone/>
            </a:pPr>
            <a:r>
              <a:rPr lang="zh-CN" altLang="en-US" sz="32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肥厚梗阻二尖窄</a:t>
            </a:r>
          </a:p>
          <a:p>
            <a:pPr marL="0" indent="0" algn="ctr">
              <a:lnSpc>
                <a:spcPct val="150000"/>
              </a:lnSpc>
              <a:buNone/>
            </a:pPr>
            <a:r>
              <a:rPr lang="zh-CN" altLang="en-US" sz="32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急性心梗伴心衰</a:t>
            </a:r>
          </a:p>
          <a:p>
            <a:pPr marL="0" indent="0" algn="ctr">
              <a:lnSpc>
                <a:spcPct val="150000"/>
              </a:lnSpc>
              <a:buNone/>
            </a:pPr>
            <a:r>
              <a:rPr lang="zh-CN" altLang="en-US" sz="32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二度高度房室阻</a:t>
            </a:r>
          </a:p>
          <a:p>
            <a:pPr marL="0" indent="0" algn="ctr">
              <a:lnSpc>
                <a:spcPct val="150000"/>
              </a:lnSpc>
              <a:buNone/>
            </a:pPr>
            <a:r>
              <a:rPr lang="zh-CN" altLang="en-US" sz="32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预激病窦不应该</a:t>
            </a:r>
            <a:endParaRPr lang="zh-CN" altLang="en-US" sz="2800"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Tree>
    <p:extLst>
      <p:ext uri="{BB962C8B-B14F-4D97-AF65-F5344CB8AC3E}">
        <p14:creationId xmlns:p14="http://schemas.microsoft.com/office/powerpoint/2010/main" val="945214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三、洋地黄类药物的禁忌证口诀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fontScale="77500" lnSpcReduction="20000"/>
          </a:bodyPr>
          <a:lstStyle/>
          <a:p>
            <a:pPr marL="0" indent="0">
              <a:lnSpc>
                <a:spcPct val="150000"/>
              </a:lnSpc>
              <a:buNone/>
            </a:pPr>
            <a:r>
              <a:rPr lang="zh-CN" altLang="en-US"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内容解释：</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肥厚型心肌病无论有无流出道梗阻均为舒张功能障碍，梗阻型者单独使用包括洋地黄在内的正性肌力药物又会加重流出道梗阻。因此，无心衰时仅用改善舒张功能的药物、忌用洋地黄等正性肌力药；晚期心脏扩大合并收缩性心衰或合并室上速、快速房扑及房颤时，应在改善舒张功能药物基础上合用洋地黄。</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2</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单纯二尖瓣狭窄窦性心律忌用洋地黄。二狭时，左室负荷并不重，只有减慢心率、延长舒张期，方能增加左房对左室的充盈以减轻肺淤血，增加心排血量。洋地黄减慢窦性心律作用不明显，用后反会因右室收缩加强、进入肺循环血量增加而加重肺淤血。</a:t>
            </a:r>
          </a:p>
          <a:p>
            <a:pPr marL="0" indent="0">
              <a:lnSpc>
                <a:spcPct val="150000"/>
              </a:lnSpc>
              <a:buNone/>
            </a:pPr>
            <a:endPar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Tree>
    <p:extLst>
      <p:ext uri="{BB962C8B-B14F-4D97-AF65-F5344CB8AC3E}">
        <p14:creationId xmlns:p14="http://schemas.microsoft.com/office/powerpoint/2010/main" val="2133322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三、洋地黄类药物的禁忌证口诀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fontScale="77500" lnSpcReduction="20000"/>
          </a:bodyPr>
          <a:lstStyle/>
          <a:p>
            <a:pPr marL="0" indent="0">
              <a:lnSpc>
                <a:spcPct val="150000"/>
              </a:lnSpc>
              <a:buNone/>
            </a:pPr>
            <a:r>
              <a:rPr lang="zh-CN" altLang="en-US"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内容解释：</a:t>
            </a:r>
            <a:endPar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）急性心肌梗死（</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AMI</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），尤其是头</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24h</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尽量不用洋地黄。此时心衰主要由心肌坏死和缺血引起，洋地黄仅增加正常心肌收缩力，对坏死心肌并无作用；洋地黄还会增加心脏收缩的不协调性及心肌耗氧量；加之此时交感神经过度兴奋及缺血心肌对洋地黄的敏感性增加，又会诱发心律失常。若</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AMI</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心衰合并快速房扑、房颤或房速时可使用洋地黄，但应酌情减量，且宜用快速制剂。</a:t>
            </a: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4</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）治疗剂量的洋地黄用于一般窦缓、无症状短暂窦停搏很少使病情加重，也不至延长心动过速后窦停搏时间；但在病窦综合征时可能会使病情恶化。因此，病窦综合征及</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Ⅱ</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度以上房室传导阻滞（</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AVB</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）禁用洋地黄。</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Ⅰ</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度</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AVB</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慎用洋地黄。</a:t>
            </a:r>
          </a:p>
        </p:txBody>
      </p:sp>
    </p:spTree>
    <p:extLst>
      <p:ext uri="{BB962C8B-B14F-4D97-AF65-F5344CB8AC3E}">
        <p14:creationId xmlns:p14="http://schemas.microsoft.com/office/powerpoint/2010/main" val="3885217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三、洋地黄类药物的禁忌证口诀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nSpc>
                <a:spcPct val="150000"/>
              </a:lnSpc>
              <a:buNone/>
            </a:pPr>
            <a:r>
              <a:rPr lang="zh-CN" altLang="en-US" sz="28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内容解释：</a:t>
            </a:r>
            <a:endPar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nSpc>
                <a:spcPct val="150000"/>
              </a:lnSpc>
              <a:buNone/>
            </a:pP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en-US" altLang="zh-CN"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5</a:t>
            </a:r>
            <a:r>
              <a:rPr lang="zh-CN" altLang="en-US" sz="28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预激综合征合并旁道前传的房扑和房颤禁用洋地黄，因其缩短旁道不应期，同时延长正道不应期，用后会使旁道下传的心室率进一步加快、有诱发室速和室颤的危险。预激综合征合并逆向型室上性心动过速也应慎用洋地黄。</a:t>
            </a:r>
          </a:p>
        </p:txBody>
      </p:sp>
    </p:spTree>
    <p:extLst>
      <p:ext uri="{BB962C8B-B14F-4D97-AF65-F5344CB8AC3E}">
        <p14:creationId xmlns:p14="http://schemas.microsoft.com/office/powerpoint/2010/main" val="1829282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四、阵发性室上性心动过速的治疗口诀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a:bodyPr>
          <a:lstStyle/>
          <a:p>
            <a:pPr marL="0" indent="0" algn="ctr">
              <a:lnSpc>
                <a:spcPct val="150000"/>
              </a:lnSpc>
              <a:buNone/>
            </a:pPr>
            <a:r>
              <a:rPr lang="zh-CN" altLang="en-US" sz="32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刺迷胆碱洋地黄</a:t>
            </a:r>
            <a:endParaRPr lang="en-US" altLang="zh-CN" sz="32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gn="ctr">
              <a:lnSpc>
                <a:spcPct val="150000"/>
              </a:lnSpc>
              <a:buNone/>
            </a:pPr>
            <a:endParaRPr lang="zh-CN" altLang="en-US" sz="32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a:p>
            <a:pPr marL="0" indent="0" algn="ctr">
              <a:lnSpc>
                <a:spcPct val="150000"/>
              </a:lnSpc>
              <a:buNone/>
            </a:pPr>
            <a:r>
              <a:rPr lang="zh-CN" altLang="en-US" sz="32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升压电复抗失常</a:t>
            </a:r>
          </a:p>
        </p:txBody>
      </p:sp>
    </p:spTree>
    <p:extLst>
      <p:ext uri="{BB962C8B-B14F-4D97-AF65-F5344CB8AC3E}">
        <p14:creationId xmlns:p14="http://schemas.microsoft.com/office/powerpoint/2010/main" val="3354554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477AC7-9A9E-438F-86C3-52DBD6EB613E}"/>
              </a:ext>
            </a:extLst>
          </p:cNvPr>
          <p:cNvSpPr>
            <a:spLocks noGrp="1"/>
          </p:cNvSpPr>
          <p:nvPr>
            <p:ph type="title"/>
          </p:nvPr>
        </p:nvSpPr>
        <p:spPr/>
        <p:txBody>
          <a:bodyPr/>
          <a:lstStyle/>
          <a:p>
            <a:r>
              <a:rPr lang="zh-CN" altLang="en-US" b="1" i="0" dirty="0">
                <a:solidFill>
                  <a:srgbClr val="C00000"/>
                </a:solidFill>
                <a:effectLst/>
                <a:latin typeface="阿里巴巴普惠体 B" panose="00020600040101010101" pitchFamily="18" charset="-122"/>
                <a:ea typeface="阿里巴巴普惠体 B" panose="00020600040101010101" pitchFamily="18" charset="-122"/>
                <a:cs typeface="阿里巴巴普惠体 B" panose="00020600040101010101" pitchFamily="18" charset="-122"/>
              </a:rPr>
              <a:t>四、阵发性室上性心动过速的治疗口诀</a:t>
            </a:r>
            <a:endParaRPr lang="zh-CN" altLang="en-US" b="1" dirty="0">
              <a:solidFill>
                <a:srgbClr val="C00000"/>
              </a:solidFill>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
        <p:nvSpPr>
          <p:cNvPr id="3" name="内容占位符 2">
            <a:extLst>
              <a:ext uri="{FF2B5EF4-FFF2-40B4-BE49-F238E27FC236}">
                <a16:creationId xmlns:a16="http://schemas.microsoft.com/office/drawing/2014/main" id="{85A709E4-AD21-3BCD-B97A-2921E3B97E76}"/>
              </a:ext>
            </a:extLst>
          </p:cNvPr>
          <p:cNvSpPr>
            <a:spLocks noGrp="1"/>
          </p:cNvSpPr>
          <p:nvPr>
            <p:ph idx="1"/>
          </p:nvPr>
        </p:nvSpPr>
        <p:spPr>
          <a:xfrm>
            <a:off x="424544" y="2011679"/>
            <a:ext cx="11321142" cy="4650377"/>
          </a:xfrm>
        </p:spPr>
        <p:txBody>
          <a:bodyPr>
            <a:normAutofit fontScale="77500" lnSpcReduction="20000"/>
          </a:bodyPr>
          <a:lstStyle/>
          <a:p>
            <a:pPr marL="0" indent="0">
              <a:lnSpc>
                <a:spcPct val="150000"/>
              </a:lnSpc>
              <a:buNone/>
            </a:pPr>
            <a:r>
              <a:rPr lang="zh-CN" altLang="en-US" sz="3200" b="1"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内容解释：</a:t>
            </a:r>
          </a:p>
          <a:p>
            <a:pPr marL="0" indent="0">
              <a:lnSpc>
                <a:spcPct val="150000"/>
              </a:lnSpc>
              <a:buNone/>
            </a:pPr>
            <a:r>
              <a:rPr lang="en-US" altLang="zh-CN"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(1)</a:t>
            </a: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刺激迷走神经：</a:t>
            </a:r>
          </a:p>
          <a:p>
            <a:pPr marL="0" indent="0">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①用压舌板刺激悬雍垂诱发恶心呕吐；</a:t>
            </a:r>
          </a:p>
          <a:p>
            <a:pPr marL="0" indent="0">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②深吸气后屏气，再用力作呼气动作或深呼气后屏气，再用力作吸气动作；</a:t>
            </a:r>
          </a:p>
          <a:p>
            <a:pPr marL="0" indent="0">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③颈动脉窦按摩；</a:t>
            </a:r>
          </a:p>
          <a:p>
            <a:pPr marL="0" indent="0">
              <a:lnSpc>
                <a:spcPct val="150000"/>
              </a:lnSpc>
              <a:buNone/>
            </a:pPr>
            <a:r>
              <a:rPr lang="zh-CN" altLang="en-US" sz="3200" i="0" dirty="0">
                <a:effectLst/>
                <a:latin typeface="阿里巴巴普惠体 M" panose="00020600040101010101" pitchFamily="18" charset="-122"/>
                <a:ea typeface="阿里巴巴普惠体 M" panose="00020600040101010101" pitchFamily="18" charset="-122"/>
                <a:cs typeface="阿里巴巴普惠体 M" panose="00020600040101010101" pitchFamily="18" charset="-122"/>
              </a:rPr>
              <a:t>④压迫眼球，如无专业人员指导不建议行颈动脉窦按摩和压迫眼球；以上方法原理为迷走神经具有负性自律、负性收缩、负性传导的作用。</a:t>
            </a:r>
          </a:p>
        </p:txBody>
      </p:sp>
    </p:spTree>
    <p:extLst>
      <p:ext uri="{BB962C8B-B14F-4D97-AF65-F5344CB8AC3E}">
        <p14:creationId xmlns:p14="http://schemas.microsoft.com/office/powerpoint/2010/main" val="26749230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带状">
  <a:themeElements>
    <a:clrScheme name="带状">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带状">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带状">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TM03090430[[fn=带状]]</Template>
  <TotalTime>42</TotalTime>
  <Words>1909</Words>
  <Application>Microsoft Office PowerPoint</Application>
  <PresentationFormat>宽屏</PresentationFormat>
  <Paragraphs>133</Paragraphs>
  <Slides>27</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27</vt:i4>
      </vt:variant>
    </vt:vector>
  </HeadingPairs>
  <TitlesOfParts>
    <vt:vector size="32" baseType="lpstr">
      <vt:lpstr>阿里巴巴普惠体 B</vt:lpstr>
      <vt:lpstr>阿里巴巴普惠体 M</vt:lpstr>
      <vt:lpstr>Corbel</vt:lpstr>
      <vt:lpstr>Wingdings</vt:lpstr>
      <vt:lpstr>带状</vt:lpstr>
      <vt:lpstr>经典内科口诀10首（带解析）</vt:lpstr>
      <vt:lpstr>一、新旧血压单位换算口诀</vt:lpstr>
      <vt:lpstr>二、右心衰的体征口诀</vt:lpstr>
      <vt:lpstr>三、洋地黄类药物的禁忌证口诀</vt:lpstr>
      <vt:lpstr>三、洋地黄类药物的禁忌证口诀</vt:lpstr>
      <vt:lpstr>三、洋地黄类药物的禁忌证口诀</vt:lpstr>
      <vt:lpstr>三、洋地黄类药物的禁忌证口诀</vt:lpstr>
      <vt:lpstr>四、阵发性室上性心动过速的治疗口诀</vt:lpstr>
      <vt:lpstr>四、阵发性室上性心动过速的治疗口诀</vt:lpstr>
      <vt:lpstr>四、阵发性室上性心动过速的治疗口诀</vt:lpstr>
      <vt:lpstr>四、阵发性室上性心动过速的治疗口诀</vt:lpstr>
      <vt:lpstr>五、继发性高血压的病因口诀</vt:lpstr>
      <vt:lpstr>五、继发性高血压的病因口诀</vt:lpstr>
      <vt:lpstr>六、心梗的并发症口诀</vt:lpstr>
      <vt:lpstr>六、心梗的并发症口诀</vt:lpstr>
      <vt:lpstr>六、心梗的并发症口诀</vt:lpstr>
      <vt:lpstr>六、心梗的并发症口诀</vt:lpstr>
      <vt:lpstr>七、大叶性肺炎七绝诗句</vt:lpstr>
      <vt:lpstr>七、大叶性肺炎七绝诗句</vt:lpstr>
      <vt:lpstr>八、急性左心衰临床表现及治疗口诀</vt:lpstr>
      <vt:lpstr>八、急性左心衰临床表现及治疗口诀</vt:lpstr>
      <vt:lpstr>八、急性左心衰临床表现及治疗口诀</vt:lpstr>
      <vt:lpstr>八、急性左心衰临床表现及治疗口诀</vt:lpstr>
      <vt:lpstr>九、抗高血压药物使用注意口诀</vt:lpstr>
      <vt:lpstr>九、抗高血压药物使用注意口诀</vt:lpstr>
      <vt:lpstr>十、急性肺水肿治疗口诀</vt:lpstr>
      <vt:lpstr>十、急性肺水肿治疗口诀</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医务人员十三级职称级别一览</dc:title>
  <dc:creator>晨 李</dc:creator>
  <cp:lastModifiedBy>晨 李</cp:lastModifiedBy>
  <cp:revision>24</cp:revision>
  <dcterms:created xsi:type="dcterms:W3CDTF">2023-07-25T02:44:22Z</dcterms:created>
  <dcterms:modified xsi:type="dcterms:W3CDTF">2023-08-03T01:08:38Z</dcterms:modified>
</cp:coreProperties>
</file>