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314" r:id="rId4"/>
    <p:sldId id="315" r:id="rId5"/>
    <p:sldId id="274" r:id="rId6"/>
    <p:sldId id="324" r:id="rId7"/>
    <p:sldId id="325" r:id="rId8"/>
    <p:sldId id="326" r:id="rId9"/>
    <p:sldId id="327" r:id="rId10"/>
    <p:sldId id="317" r:id="rId11"/>
    <p:sldId id="328" r:id="rId12"/>
    <p:sldId id="32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24" autoAdjust="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0" i="0" dirty="0">
                <a:effectLst/>
                <a:latin typeface="system-ui"/>
              </a:rPr>
              <a:t>超全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system-ui"/>
              </a:rPr>
              <a:t>血液系统</a:t>
            </a:r>
            <a:r>
              <a:rPr lang="zh-CN" altLang="en-US" b="0" i="0" dirty="0">
                <a:effectLst/>
                <a:latin typeface="system-ui"/>
              </a:rPr>
              <a:t>经典记忆口诀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10325052" cy="1508760"/>
          </a:xfrm>
        </p:spPr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白血病口诀汇总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口诀：急淋用</a:t>
            </a:r>
            <a:r>
              <a:rPr lang="en-US" altLang="zh-CN" sz="3200" b="1" dirty="0"/>
              <a:t>VP,</a:t>
            </a:r>
            <a:r>
              <a:rPr lang="zh-CN" altLang="en-US" sz="3200" b="1" dirty="0"/>
              <a:t>染色两阴性，长春泼尼松，柔红左旋用。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非淋用</a:t>
            </a:r>
            <a:r>
              <a:rPr lang="en-US" altLang="zh-CN" sz="3200" b="1" dirty="0"/>
              <a:t>DA</a:t>
            </a:r>
            <a:r>
              <a:rPr lang="zh-CN" altLang="en-US" sz="3200" b="1" dirty="0"/>
              <a:t>，染色两只羊，柔红阿胞苷，阿糖三尖杉（</a:t>
            </a:r>
            <a:r>
              <a:rPr lang="en-US" altLang="zh-CN" sz="3200" b="1" dirty="0"/>
              <a:t>HA</a:t>
            </a:r>
            <a:r>
              <a:rPr lang="zh-CN" altLang="en-US" sz="3200" b="1" dirty="0"/>
              <a:t>方案）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特别</a:t>
            </a:r>
            <a:r>
              <a:rPr lang="en-US" altLang="zh-CN" sz="3200" b="1" dirty="0"/>
              <a:t>M2</a:t>
            </a:r>
            <a:r>
              <a:rPr lang="zh-CN" altLang="en-US" sz="3200" b="1" dirty="0"/>
              <a:t>、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基因有异常，</a:t>
            </a:r>
            <a:r>
              <a:rPr lang="en-US" altLang="zh-CN" sz="3200" b="1" dirty="0"/>
              <a:t>M2</a:t>
            </a:r>
            <a:r>
              <a:rPr lang="zh-CN" altLang="en-US" sz="3200" b="1" dirty="0"/>
              <a:t>四个二，</a:t>
            </a:r>
            <a:r>
              <a:rPr lang="en-US" altLang="zh-CN" sz="3200" b="1" dirty="0"/>
              <a:t>8</a:t>
            </a:r>
            <a:r>
              <a:rPr lang="zh-CN" altLang="en-US" sz="3200" b="1" dirty="0"/>
              <a:t>和</a:t>
            </a:r>
            <a:r>
              <a:rPr lang="en-US" altLang="zh-CN" sz="3200" b="1" dirty="0"/>
              <a:t>21</a:t>
            </a:r>
            <a:r>
              <a:rPr lang="zh-CN" altLang="en-US" sz="3200" b="1" dirty="0"/>
              <a:t>，</a:t>
            </a:r>
            <a:r>
              <a:rPr lang="en-US" altLang="zh-CN" sz="3200" b="1" dirty="0"/>
              <a:t>M3</a:t>
            </a:r>
            <a:r>
              <a:rPr lang="zh-CN" altLang="en-US" sz="3200" b="1" dirty="0"/>
              <a:t>后减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，</a:t>
            </a:r>
            <a:r>
              <a:rPr lang="en-US" altLang="zh-CN" sz="3200" b="1" dirty="0"/>
              <a:t>15</a:t>
            </a:r>
            <a:r>
              <a:rPr lang="zh-CN" altLang="en-US" sz="3200" b="1" dirty="0"/>
              <a:t>和</a:t>
            </a:r>
            <a:r>
              <a:rPr lang="en-US" altLang="zh-CN" sz="3200" b="1" dirty="0"/>
              <a:t>17</a:t>
            </a:r>
            <a:r>
              <a:rPr lang="zh-CN" altLang="en-US" sz="3200" b="1" dirty="0"/>
              <a:t>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/>
              <a:t>M2</a:t>
            </a:r>
            <a:r>
              <a:rPr lang="zh-CN" altLang="en-US" sz="3200" b="1" dirty="0"/>
              <a:t>叫一头</a:t>
            </a:r>
            <a:r>
              <a:rPr lang="en-US" altLang="zh-CN" sz="3200" b="1" dirty="0"/>
              <a:t>M3</a:t>
            </a:r>
            <a:r>
              <a:rPr lang="zh-CN" altLang="en-US" sz="3200" b="1" dirty="0"/>
              <a:t>叫劈喽。</a:t>
            </a:r>
            <a:r>
              <a:rPr lang="en-US" altLang="zh-CN" sz="3200" b="1" dirty="0"/>
              <a:t>DIC-M3</a:t>
            </a:r>
            <a:r>
              <a:rPr lang="zh-CN" altLang="en-US" sz="3200" b="1" dirty="0"/>
              <a:t>治疗反式维甲酸。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淋巴糖原染（急淋反应糖原</a:t>
            </a:r>
            <a:r>
              <a:rPr lang="en-US" altLang="zh-CN" sz="3200" b="1" dirty="0"/>
              <a:t>+</a:t>
            </a:r>
            <a:r>
              <a:rPr lang="zh-CN" altLang="en-US" sz="3200" b="1" dirty="0"/>
              <a:t>）、抑制是急单。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急淋无阿氏，非淋有小体。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19851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10325052" cy="1508760"/>
          </a:xfrm>
        </p:spPr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白血病口诀汇总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解析：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急性白血病分为急性淋巴细胞白血病和急性非淋巴细胞白血病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急淋：</a:t>
            </a:r>
            <a:r>
              <a:rPr lang="en-US" altLang="zh-CN" sz="3200" b="1" dirty="0"/>
              <a:t>VP</a:t>
            </a:r>
            <a:r>
              <a:rPr lang="zh-CN" altLang="en-US" sz="3200" b="1" dirty="0"/>
              <a:t>指长春新碱（</a:t>
            </a:r>
            <a:r>
              <a:rPr lang="en-US" altLang="zh-CN" sz="3200" b="1" dirty="0"/>
              <a:t>VCR</a:t>
            </a:r>
            <a:r>
              <a:rPr lang="zh-CN" altLang="en-US" sz="3200" b="1" dirty="0"/>
              <a:t>）</a:t>
            </a:r>
            <a:r>
              <a:rPr lang="en-US" altLang="zh-CN" sz="3200" b="1" dirty="0"/>
              <a:t>,</a:t>
            </a:r>
            <a:r>
              <a:rPr lang="zh-CN" altLang="en-US" sz="3200" b="1" dirty="0"/>
              <a:t>泼尼松（</a:t>
            </a:r>
            <a:r>
              <a:rPr lang="en-US" altLang="zh-CN" sz="3200" b="1" dirty="0"/>
              <a:t>Prednisone</a:t>
            </a:r>
            <a:r>
              <a:rPr lang="zh-CN" altLang="en-US" sz="3200" b="1" dirty="0"/>
              <a:t>）</a:t>
            </a:r>
            <a:r>
              <a:rPr lang="en-US" altLang="zh-CN" sz="3200" b="1" dirty="0"/>
              <a:t>,</a:t>
            </a:r>
            <a:r>
              <a:rPr lang="zh-CN" altLang="en-US" sz="3200" b="1" dirty="0"/>
              <a:t>两阴性指细胞化学染色</a:t>
            </a:r>
            <a:r>
              <a:rPr lang="en-US" altLang="zh-CN" sz="3200" b="1" dirty="0"/>
              <a:t>POX,SB</a:t>
            </a:r>
            <a:r>
              <a:rPr lang="zh-CN" altLang="en-US" sz="3200" b="1" dirty="0"/>
              <a:t>为阴性。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急非淋：</a:t>
            </a:r>
            <a:r>
              <a:rPr lang="en-US" altLang="zh-CN" sz="3200" b="1" dirty="0"/>
              <a:t>DA</a:t>
            </a:r>
            <a:r>
              <a:rPr lang="zh-CN" altLang="en-US" sz="3200" b="1" dirty="0"/>
              <a:t>指柔红霉素（</a:t>
            </a:r>
            <a:r>
              <a:rPr lang="en-US" altLang="zh-CN" sz="3200" b="1" dirty="0"/>
              <a:t>D</a:t>
            </a:r>
            <a:r>
              <a:rPr lang="zh-CN" altLang="en-US" sz="3200" b="1" dirty="0"/>
              <a:t>）阿糖胞苷（</a:t>
            </a:r>
            <a:r>
              <a:rPr lang="en-US" altLang="zh-CN" sz="3200" b="1" dirty="0"/>
              <a:t>A</a:t>
            </a:r>
            <a:r>
              <a:rPr lang="zh-CN" altLang="en-US" sz="3200" b="1" dirty="0"/>
              <a:t>）</a:t>
            </a:r>
            <a:r>
              <a:rPr lang="en-US" altLang="zh-CN" sz="3200" b="1" dirty="0"/>
              <a:t>,</a:t>
            </a:r>
            <a:r>
              <a:rPr lang="zh-CN" altLang="en-US" sz="3200" b="1" dirty="0"/>
              <a:t>两只羊</a:t>
            </a:r>
            <a:r>
              <a:rPr lang="en-US" altLang="zh-CN" sz="3200" b="1" dirty="0"/>
              <a:t>POX,SB</a:t>
            </a:r>
            <a:r>
              <a:rPr lang="zh-CN" altLang="en-US" sz="3200" b="1" dirty="0"/>
              <a:t>为阳性。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/>
              <a:t>M2:t(8;21)(q22;q22) M3:t(15;17)(q22;q21)</a:t>
            </a:r>
          </a:p>
        </p:txBody>
      </p:sp>
    </p:spTree>
    <p:extLst>
      <p:ext uri="{BB962C8B-B14F-4D97-AF65-F5344CB8AC3E}">
        <p14:creationId xmlns:p14="http://schemas.microsoft.com/office/powerpoint/2010/main" val="3492757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10325052" cy="1508760"/>
          </a:xfrm>
        </p:spPr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白血病口诀汇总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34660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解析：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一头指</a:t>
            </a:r>
            <a:r>
              <a:rPr lang="en-US" altLang="zh-CN" sz="3200" b="1" dirty="0"/>
              <a:t>ETO </a:t>
            </a:r>
            <a:r>
              <a:rPr lang="zh-CN" altLang="en-US" sz="3200" b="1" dirty="0"/>
              <a:t>劈</a:t>
            </a:r>
            <a:r>
              <a:rPr lang="en-US" altLang="zh-CN" sz="3200" b="1" dirty="0"/>
              <a:t>(P)</a:t>
            </a:r>
            <a:r>
              <a:rPr lang="zh-CN" altLang="en-US" sz="3200" b="1" dirty="0"/>
              <a:t>喽</a:t>
            </a:r>
            <a:r>
              <a:rPr lang="en-US" altLang="zh-CN" sz="3200" b="1" dirty="0"/>
              <a:t>(L)</a:t>
            </a:r>
            <a:r>
              <a:rPr lang="zh-CN" altLang="en-US" sz="3200" b="1" dirty="0"/>
              <a:t>指 </a:t>
            </a:r>
            <a:r>
              <a:rPr lang="en-US" altLang="zh-CN" sz="3200" b="1" dirty="0"/>
              <a:t>PML/</a:t>
            </a:r>
            <a:r>
              <a:rPr lang="en-US" altLang="zh-CN" sz="3200" b="1" dirty="0" err="1"/>
              <a:t>PARa</a:t>
            </a:r>
            <a:endParaRPr lang="en-US" altLang="zh-CN" sz="3200" b="1" dirty="0"/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/>
              <a:t>M3</a:t>
            </a:r>
            <a:r>
              <a:rPr lang="zh-CN" altLang="en-US" sz="3200" b="1" dirty="0"/>
              <a:t>易发生</a:t>
            </a:r>
            <a:r>
              <a:rPr lang="en-US" altLang="zh-CN" sz="3200" b="1" dirty="0"/>
              <a:t>DIC</a:t>
            </a:r>
            <a:r>
              <a:rPr lang="zh-CN" altLang="en-US" sz="3200" b="1" dirty="0"/>
              <a:t>治疗用反式维甲酸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糖原染色：急淋是阳性 单核细胞白血病抑制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阿氏小体（</a:t>
            </a:r>
            <a:r>
              <a:rPr lang="en-US" altLang="zh-CN" sz="3200" b="1" dirty="0"/>
              <a:t>Auer</a:t>
            </a:r>
            <a:r>
              <a:rPr lang="zh-CN" altLang="en-US" sz="3200" b="1" dirty="0"/>
              <a:t>） 只出现急非淋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05220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贫血的细胞形态学分类：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1.</a:t>
            </a:r>
            <a:r>
              <a:rPr lang="zh-CN" altLang="en-US" sz="2800" dirty="0"/>
              <a:t>磺脲类</a:t>
            </a:r>
            <a:r>
              <a:rPr lang="en-US" altLang="zh-CN" sz="2800" dirty="0"/>
              <a:t>:</a:t>
            </a:r>
            <a:r>
              <a:rPr lang="zh-CN" altLang="en-US" sz="2800" dirty="0"/>
              <a:t>刺激胰岛素分泌</a:t>
            </a:r>
            <a:r>
              <a:rPr lang="en-US" altLang="zh-CN" sz="2800" dirty="0"/>
              <a:t>,</a:t>
            </a:r>
            <a:r>
              <a:rPr lang="zh-CN" altLang="en-US" sz="2800" dirty="0"/>
              <a:t>降糖作用好</a:t>
            </a:r>
            <a:r>
              <a:rPr lang="en-US" altLang="zh-CN" sz="2800" dirty="0"/>
              <a:t>;2.</a:t>
            </a:r>
            <a:r>
              <a:rPr lang="zh-CN" altLang="en-US" sz="2800" dirty="0"/>
              <a:t>双胍类</a:t>
            </a:r>
            <a:r>
              <a:rPr lang="en-US" altLang="zh-CN" sz="2800" dirty="0"/>
              <a:t>:</a:t>
            </a:r>
            <a:r>
              <a:rPr lang="zh-CN" altLang="en-US" sz="2800" dirty="0"/>
              <a:t>不刺激胰岛素分泌</a:t>
            </a:r>
            <a:r>
              <a:rPr lang="en-US" altLang="zh-CN" sz="2800" dirty="0"/>
              <a:t>,</a:t>
            </a:r>
            <a:r>
              <a:rPr lang="zh-CN" altLang="en-US" sz="2800" dirty="0"/>
              <a:t>降低食欲</a:t>
            </a:r>
            <a:r>
              <a:rPr lang="en-US" altLang="zh-CN" sz="2800" dirty="0"/>
              <a:t>;3</a:t>
            </a:r>
            <a:r>
              <a:rPr lang="zh-CN" altLang="en-US" sz="2800" dirty="0"/>
              <a:t>、葡萄糖苷酶抑制剂</a:t>
            </a:r>
            <a:r>
              <a:rPr lang="en-US" altLang="zh-CN" sz="2800" dirty="0"/>
              <a:t>:</a:t>
            </a:r>
            <a:r>
              <a:rPr lang="zh-CN" altLang="en-US" sz="2800" dirty="0"/>
              <a:t>等等。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记忆第一类药物时可如此联想</a:t>
            </a:r>
            <a:r>
              <a:rPr lang="en-US" altLang="zh-CN" sz="2800" dirty="0"/>
              <a:t>:</a:t>
            </a:r>
            <a:r>
              <a:rPr lang="zh-CN" altLang="en-US" sz="2800" dirty="0"/>
              <a:t>磺，皇，皇帝，所以甲苯磺丁脲是第一代。而格列本脲（优降糖）格列甲嗪（美比哒）等第二代可联想成还珠格格。</a:t>
            </a:r>
          </a:p>
        </p:txBody>
      </p:sp>
    </p:spTree>
    <p:extLst>
      <p:ext uri="{BB962C8B-B14F-4D97-AF65-F5344CB8AC3E}">
        <p14:creationId xmlns:p14="http://schemas.microsoft.com/office/powerpoint/2010/main" val="238524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铁代谢：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dirty="0"/>
              <a:t>二价铁吸收，</a:t>
            </a:r>
            <a:endParaRPr lang="en-US" altLang="zh-CN" sz="3600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dirty="0"/>
              <a:t>三价铁运输，</a:t>
            </a:r>
            <a:endParaRPr lang="en-US" altLang="zh-CN" sz="3600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dirty="0"/>
              <a:t>二价铁被利用</a:t>
            </a:r>
          </a:p>
        </p:txBody>
      </p:sp>
    </p:spTree>
    <p:extLst>
      <p:ext uri="{BB962C8B-B14F-4D97-AF65-F5344CB8AC3E}">
        <p14:creationId xmlns:p14="http://schemas.microsoft.com/office/powerpoint/2010/main" val="3929210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急性非淋巴细胞白血病按照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FAB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分类：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3443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故事：一对结婚多年的夫妻，没有生育，妻子天天买补品来吃，这一天，这个丈夫就对妻子说：“你不要一味而补了，三年了，你早该有了，四年前礼单也收了，我担心六月的红花能否带来七月最后的希望”。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解释一下：你不要一（</a:t>
            </a:r>
            <a:r>
              <a:rPr lang="en-US" altLang="zh-CN" sz="3600" dirty="0"/>
              <a:t>M1</a:t>
            </a:r>
            <a:r>
              <a:rPr lang="zh-CN" altLang="en-US" sz="3600" dirty="0"/>
              <a:t>）味（未分化型）而（</a:t>
            </a:r>
            <a:r>
              <a:rPr lang="en-US" altLang="zh-CN" sz="3600" dirty="0"/>
              <a:t>M2</a:t>
            </a:r>
            <a:r>
              <a:rPr lang="zh-CN" altLang="en-US" sz="3600" dirty="0"/>
              <a:t>）补（部分分化型）了，三（</a:t>
            </a:r>
            <a:r>
              <a:rPr lang="en-US" altLang="zh-CN" sz="3600" dirty="0"/>
              <a:t>M3</a:t>
            </a:r>
            <a:r>
              <a:rPr lang="zh-CN" altLang="en-US" sz="3600" dirty="0"/>
              <a:t>）年了，你早有（早幼粒细胞）了，四（</a:t>
            </a:r>
            <a:r>
              <a:rPr lang="en-US" altLang="zh-CN" sz="3600" dirty="0"/>
              <a:t>M4</a:t>
            </a:r>
            <a:r>
              <a:rPr lang="zh-CN" altLang="en-US" sz="3600" dirty="0"/>
              <a:t>）年前礼单（粒单核细胞）也收了，我（</a:t>
            </a:r>
            <a:r>
              <a:rPr lang="en-US" altLang="zh-CN" sz="3600" dirty="0"/>
              <a:t>M5</a:t>
            </a:r>
            <a:r>
              <a:rPr lang="zh-CN" altLang="en-US" sz="3600" dirty="0"/>
              <a:t>）担（单核细胞）心六（</a:t>
            </a:r>
            <a:r>
              <a:rPr lang="en-US" altLang="zh-CN" sz="3600" dirty="0"/>
              <a:t>M6</a:t>
            </a:r>
            <a:r>
              <a:rPr lang="zh-CN" altLang="en-US" sz="3600" dirty="0"/>
              <a:t>）月的红（红白血病）花能否带来七（</a:t>
            </a:r>
            <a:r>
              <a:rPr lang="en-US" altLang="zh-CN" sz="3600" dirty="0"/>
              <a:t>M7</a:t>
            </a:r>
            <a:r>
              <a:rPr lang="zh-CN" altLang="en-US" sz="3600" dirty="0"/>
              <a:t>）月最后（巨核细胞白血病）的希望。</a:t>
            </a:r>
          </a:p>
        </p:txBody>
      </p:sp>
    </p:spTree>
    <p:extLst>
      <p:ext uri="{BB962C8B-B14F-4D97-AF65-F5344CB8AC3E}">
        <p14:creationId xmlns:p14="http://schemas.microsoft.com/office/powerpoint/2010/main" val="2942937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620824"/>
          </a:xfrm>
        </p:spPr>
        <p:txBody>
          <a:bodyPr>
            <a:normAutofit fontScale="90000"/>
          </a:bodyPr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关于贫血的，贫血细胞按照形态学分类，骨髓增生异常综合征，大细胞性，巨幼贫，缺铁性贫血，正细胞性，再生障碍性，急性失血。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口诀如下：</a:t>
            </a:r>
            <a:endParaRPr lang="en-US" altLang="zh-CN" sz="3200" b="1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他的曾生，是个大的幼儿，带着两粒铁珠，坐小的喜洋洋地铁，摔了一下，正在急性流血。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493719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5.NHL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主要细胞来源之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T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细胞来源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34435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需要重点掌握的</a:t>
            </a:r>
            <a:r>
              <a:rPr lang="en-US" altLang="zh-CN" sz="3600" dirty="0"/>
              <a:t>T</a:t>
            </a:r>
            <a:r>
              <a:rPr lang="zh-CN" altLang="en-US" sz="3600" dirty="0"/>
              <a:t>细胞来源非霍奇金淋巴瘤</a:t>
            </a:r>
            <a:r>
              <a:rPr lang="en-US" altLang="zh-CN" sz="3600" dirty="0"/>
              <a:t>(NHL)</a:t>
            </a:r>
            <a:r>
              <a:rPr lang="zh-CN" altLang="en-US" sz="3600" dirty="0"/>
              <a:t>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小淋扭曲肉芽肿；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免疫间变上皮样。</a:t>
            </a:r>
          </a:p>
        </p:txBody>
      </p:sp>
    </p:spTree>
    <p:extLst>
      <p:ext uri="{BB962C8B-B14F-4D97-AF65-F5344CB8AC3E}">
        <p14:creationId xmlns:p14="http://schemas.microsoft.com/office/powerpoint/2010/main" val="3939158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5.NHL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主要细胞来源之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T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细胞来源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493443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【</a:t>
            </a:r>
            <a:r>
              <a:rPr lang="zh-CN" altLang="en-US" sz="3600" b="1" dirty="0"/>
              <a:t>解释</a:t>
            </a:r>
            <a:r>
              <a:rPr lang="en-US" altLang="zh-CN" sz="3600" b="1" dirty="0"/>
              <a:t>】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小淋：小淋巴细胞性（</a:t>
            </a:r>
            <a:r>
              <a:rPr lang="en-US" altLang="zh-CN" sz="3600" dirty="0"/>
              <a:t>T</a:t>
            </a:r>
            <a:r>
              <a:rPr lang="zh-CN" altLang="en-US" sz="3600" dirty="0"/>
              <a:t>）淋巴瘤；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扭曲：扭曲性淋巴细胞淋巴瘤；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肉芽肿：蕈样肉芽肿</a:t>
            </a:r>
            <a:r>
              <a:rPr lang="en-US" altLang="zh-CN" sz="3600" dirty="0"/>
              <a:t>-Sezary</a:t>
            </a:r>
            <a:r>
              <a:rPr lang="zh-CN" altLang="en-US" sz="3600" dirty="0"/>
              <a:t>综合征；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免疫：免疫母细胞肉瘤（</a:t>
            </a:r>
            <a:r>
              <a:rPr lang="en-US" altLang="zh-CN" sz="3600" dirty="0"/>
              <a:t>T</a:t>
            </a:r>
            <a:r>
              <a:rPr lang="zh-CN" altLang="en-US" sz="3600" dirty="0"/>
              <a:t>）</a:t>
            </a:r>
            <a:r>
              <a:rPr lang="en-US" altLang="zh-CN" sz="3600" dirty="0"/>
              <a:t>;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间变：间变性大细胞淋巴瘤；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上皮样：淋巴上皮样细胞淋巴瘤。</a:t>
            </a:r>
          </a:p>
        </p:txBody>
      </p:sp>
    </p:spTree>
    <p:extLst>
      <p:ext uri="{BB962C8B-B14F-4D97-AF65-F5344CB8AC3E}">
        <p14:creationId xmlns:p14="http://schemas.microsoft.com/office/powerpoint/2010/main" val="73733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淋巴瘤类型对应的染色体易位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430000" cy="506506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(1)</a:t>
            </a:r>
            <a:r>
              <a:rPr lang="zh-CN" altLang="en-US" sz="3600" b="1" dirty="0"/>
              <a:t>套滤泡边缘，</a:t>
            </a:r>
            <a:r>
              <a:rPr lang="en-US" altLang="zh-CN" sz="3600" b="1" dirty="0"/>
              <a:t>111418【</a:t>
            </a:r>
            <a:r>
              <a:rPr lang="zh-CN" altLang="en-US" sz="3600" b="1" dirty="0"/>
              <a:t>从左到右，数字两边就是边缘。套细胞性淋巴瘤</a:t>
            </a:r>
            <a:r>
              <a:rPr lang="en-US" altLang="zh-CN" sz="3600" b="1" dirty="0"/>
              <a:t>--t(11;14)</a:t>
            </a:r>
            <a:r>
              <a:rPr lang="zh-CN" altLang="en-US" sz="3600" b="1" dirty="0"/>
              <a:t>；滤泡性淋巴瘤</a:t>
            </a:r>
            <a:r>
              <a:rPr lang="en-US" altLang="zh-CN" sz="3600" b="1" dirty="0"/>
              <a:t>--t</a:t>
            </a:r>
            <a:r>
              <a:rPr lang="zh-CN" altLang="en-US" sz="3600" b="1" dirty="0"/>
              <a:t>（</a:t>
            </a:r>
            <a:r>
              <a:rPr lang="en-US" altLang="zh-CN" sz="3600" b="1" dirty="0"/>
              <a:t>14;18</a:t>
            </a:r>
            <a:r>
              <a:rPr lang="zh-CN" altLang="en-US" sz="3600" b="1" dirty="0"/>
              <a:t>）；边缘区淋巴瘤</a:t>
            </a:r>
            <a:r>
              <a:rPr lang="en-US" altLang="zh-CN" sz="3600" b="1" dirty="0"/>
              <a:t>--t(11;18)】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(2)</a:t>
            </a:r>
            <a:r>
              <a:rPr lang="zh-CN" altLang="en-US" sz="3600" b="1" dirty="0"/>
              <a:t>弥漫大</a:t>
            </a:r>
            <a:r>
              <a:rPr lang="en-US" altLang="zh-CN" sz="3600" b="1" dirty="0"/>
              <a:t>B 314 【</a:t>
            </a:r>
            <a:r>
              <a:rPr lang="zh-CN" altLang="en-US" sz="3600" b="1" dirty="0"/>
              <a:t>弥漫大</a:t>
            </a:r>
            <a:r>
              <a:rPr lang="en-US" altLang="zh-CN" sz="3600" b="1" dirty="0"/>
              <a:t>B</a:t>
            </a:r>
            <a:r>
              <a:rPr lang="zh-CN" altLang="en-US" sz="3600" b="1" dirty="0"/>
              <a:t>细胞淋巴瘤</a:t>
            </a:r>
            <a:r>
              <a:rPr lang="en-US" altLang="zh-CN" sz="3600" b="1" dirty="0"/>
              <a:t>----</a:t>
            </a:r>
            <a:r>
              <a:rPr lang="zh-CN" altLang="en-US" sz="3600" b="1" dirty="0"/>
              <a:t>又弥漫又大的一个圆</a:t>
            </a:r>
            <a:r>
              <a:rPr lang="en-US" altLang="zh-CN" sz="3600" b="1" dirty="0"/>
              <a:t>----</a:t>
            </a:r>
            <a:r>
              <a:rPr lang="zh-CN" altLang="en-US" sz="3600" b="1" dirty="0"/>
              <a:t>圆周率（</a:t>
            </a:r>
            <a:r>
              <a:rPr lang="en-US" altLang="zh-CN" sz="3600" b="1" dirty="0"/>
              <a:t>π</a:t>
            </a:r>
            <a:r>
              <a:rPr lang="zh-CN" altLang="en-US" sz="3600" b="1" dirty="0"/>
              <a:t>，</a:t>
            </a:r>
            <a:r>
              <a:rPr lang="en-US" altLang="zh-CN" sz="3600" b="1" dirty="0"/>
              <a:t>Pi</a:t>
            </a:r>
            <a:r>
              <a:rPr lang="zh-CN" altLang="en-US" sz="3600" b="1" dirty="0"/>
              <a:t>）</a:t>
            </a:r>
            <a:r>
              <a:rPr lang="en-US" altLang="zh-CN" sz="3600" b="1" dirty="0"/>
              <a:t>----3.14----t</a:t>
            </a:r>
            <a:r>
              <a:rPr lang="zh-CN" altLang="en-US" sz="3600" b="1" dirty="0"/>
              <a:t>（</a:t>
            </a:r>
            <a:r>
              <a:rPr lang="en-US" altLang="zh-CN" sz="3600" b="1" dirty="0"/>
              <a:t>3;14</a:t>
            </a:r>
            <a:r>
              <a:rPr lang="zh-CN" altLang="en-US" sz="3600" b="1" dirty="0"/>
              <a:t>）</a:t>
            </a:r>
            <a:r>
              <a:rPr lang="en-US" altLang="zh-CN" sz="3600" b="1" dirty="0"/>
              <a:t>】;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(3)Burkitt 814 【Burkitt</a:t>
            </a:r>
            <a:r>
              <a:rPr lang="zh-CN" altLang="en-US" sz="3600" b="1" dirty="0"/>
              <a:t>淋巴瘤</a:t>
            </a:r>
            <a:r>
              <a:rPr lang="en-US" altLang="zh-CN" sz="3600" b="1" dirty="0"/>
              <a:t>---Bus----</a:t>
            </a:r>
            <a:r>
              <a:rPr lang="zh-CN" altLang="en-US" sz="3600" b="1" dirty="0"/>
              <a:t>巴士</a:t>
            </a:r>
            <a:r>
              <a:rPr lang="en-US" altLang="zh-CN" sz="3600" b="1" dirty="0"/>
              <a:t>----814----t(8;14)】Ba</a:t>
            </a:r>
            <a:r>
              <a:rPr lang="zh-CN" altLang="en-US" sz="3600" b="1" dirty="0"/>
              <a:t>要死就太不吉利了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(4)</a:t>
            </a:r>
            <a:r>
              <a:rPr lang="zh-CN" altLang="en-US" sz="3600" b="1" dirty="0"/>
              <a:t>间变二百五（</a:t>
            </a:r>
            <a:r>
              <a:rPr lang="en-US" altLang="zh-CN" sz="3600" b="1" dirty="0"/>
              <a:t>2,5</a:t>
            </a:r>
            <a:r>
              <a:rPr lang="zh-CN" altLang="en-US" sz="3600" b="1" dirty="0"/>
              <a:t>）</a:t>
            </a:r>
            <a:r>
              <a:rPr lang="en-US" altLang="zh-CN" sz="3600" b="1" dirty="0"/>
              <a:t>【</a:t>
            </a:r>
            <a:r>
              <a:rPr lang="zh-CN" altLang="en-US" sz="3600" b="1" dirty="0"/>
              <a:t>间变性大细胞淋巴瘤</a:t>
            </a:r>
            <a:r>
              <a:rPr lang="en-US" altLang="zh-CN" sz="3600" b="1" dirty="0"/>
              <a:t>----</a:t>
            </a:r>
            <a:r>
              <a:rPr lang="zh-CN" altLang="en-US" sz="3600" b="1" dirty="0"/>
              <a:t>既奸诈又易变</a:t>
            </a:r>
            <a:r>
              <a:rPr lang="en-US" altLang="zh-CN" sz="3600" b="1" dirty="0"/>
              <a:t>----</a:t>
            </a:r>
            <a:r>
              <a:rPr lang="zh-CN" altLang="en-US" sz="3600" b="1" dirty="0"/>
              <a:t>整个人就是个二百五（</a:t>
            </a:r>
            <a:r>
              <a:rPr lang="en-US" altLang="zh-CN" sz="3600" b="1" dirty="0"/>
              <a:t>2,5</a:t>
            </a:r>
            <a:r>
              <a:rPr lang="zh-CN" altLang="en-US" sz="3600" b="1" dirty="0"/>
              <a:t>）</a:t>
            </a:r>
            <a:r>
              <a:rPr lang="en-US" altLang="zh-CN" sz="3600" b="1" dirty="0"/>
              <a:t>----t(2;5)】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87867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10325052" cy="1508760"/>
          </a:xfrm>
        </p:spPr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慢性粒细胞白血病染色体及分子生物学特征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口诀：曼丽她舅的两个儿子脾气大在费城被枪杀。</a:t>
            </a:r>
            <a:endParaRPr lang="en-US" altLang="zh-CN" sz="3200" b="1" dirty="0"/>
          </a:p>
          <a:p>
            <a:pPr marL="0" indent="0">
              <a:lnSpc>
                <a:spcPct val="200000"/>
              </a:lnSpc>
              <a:buNone/>
            </a:pPr>
            <a:endParaRPr lang="zh-CN" altLang="en-US" sz="3200" b="1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解释：曼丽：</a:t>
            </a:r>
            <a:r>
              <a:rPr lang="en-US" altLang="zh-CN" sz="3200" b="1" dirty="0"/>
              <a:t>CML </a:t>
            </a:r>
            <a:r>
              <a:rPr lang="zh-CN" altLang="en-US" sz="3200" b="1" dirty="0"/>
              <a:t>舅</a:t>
            </a:r>
            <a:r>
              <a:rPr lang="en-US" altLang="zh-CN" sz="3200" b="1" dirty="0"/>
              <a:t>:9 </a:t>
            </a:r>
            <a:r>
              <a:rPr lang="zh-CN" altLang="en-US" sz="3200" b="1" dirty="0"/>
              <a:t>两个儿子：</a:t>
            </a:r>
            <a:r>
              <a:rPr lang="en-US" altLang="zh-CN" sz="3200" b="1" dirty="0"/>
              <a:t>22 </a:t>
            </a:r>
            <a:r>
              <a:rPr lang="zh-CN" altLang="en-US" sz="3200" b="1" dirty="0"/>
              <a:t>费城：</a:t>
            </a:r>
            <a:r>
              <a:rPr lang="en-US" altLang="zh-CN" sz="3200" b="1" dirty="0"/>
              <a:t>Ph </a:t>
            </a:r>
            <a:r>
              <a:rPr lang="zh-CN" altLang="en-US" sz="3200" b="1" dirty="0"/>
              <a:t>被：</a:t>
            </a:r>
            <a:r>
              <a:rPr lang="en-US" altLang="zh-CN" sz="3200" b="1" dirty="0"/>
              <a:t>BCR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/>
              <a:t>Ph</a:t>
            </a:r>
            <a:r>
              <a:rPr lang="zh-CN" altLang="en-US" sz="3200" b="1" dirty="0"/>
              <a:t>染色体（费城染色体）是</a:t>
            </a:r>
            <a:r>
              <a:rPr lang="en-US" altLang="zh-CN" sz="3200" b="1" dirty="0"/>
              <a:t>CML</a:t>
            </a:r>
            <a:r>
              <a:rPr lang="zh-CN" altLang="en-US" sz="3200" b="1" dirty="0"/>
              <a:t>的特征性异常染色体，检出率为</a:t>
            </a:r>
            <a:r>
              <a:rPr lang="en-US" altLang="zh-CN" sz="3200" b="1" dirty="0"/>
              <a:t>90%-95%, </a:t>
            </a:r>
            <a:r>
              <a:rPr lang="zh-CN" altLang="en-US" sz="3200" b="1" dirty="0"/>
              <a:t>其中绝大多数为</a:t>
            </a:r>
            <a:r>
              <a:rPr lang="en-US" altLang="zh-CN" sz="3200" b="1" dirty="0"/>
              <a:t>t(9;22)(q34;q11),</a:t>
            </a:r>
            <a:r>
              <a:rPr lang="zh-CN" altLang="en-US" sz="3200" b="1" dirty="0"/>
              <a:t>称典型异位，异位在断电外形成</a:t>
            </a:r>
            <a:r>
              <a:rPr lang="en-US" altLang="zh-CN" sz="3200" b="1" dirty="0"/>
              <a:t>BCR/ABL</a:t>
            </a:r>
            <a:r>
              <a:rPr lang="zh-CN" altLang="en-US" sz="3200" b="1" dirty="0"/>
              <a:t>融合基因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09868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189</TotalTime>
  <Words>953</Words>
  <Application>Microsoft Office PowerPoint</Application>
  <PresentationFormat>宽屏</PresentationFormat>
  <Paragraphs>55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超全血液系统经典记忆口诀</vt:lpstr>
      <vt:lpstr>1.贫血的细胞形态学分类：</vt:lpstr>
      <vt:lpstr>2.铁代谢：</vt:lpstr>
      <vt:lpstr>3.急性非淋巴细胞白血病按照FAB分类：</vt:lpstr>
      <vt:lpstr>4.关于贫血的，贫血细胞按照形态学分类，骨髓增生异常综合征，大细胞性，巨幼贫，缺铁性贫血，正细胞性，再生障碍性，急性失血。</vt:lpstr>
      <vt:lpstr>5.NHL主要细胞来源之T细胞来源</vt:lpstr>
      <vt:lpstr>5.NHL主要细胞来源之T细胞来源</vt:lpstr>
      <vt:lpstr>6.淋巴瘤类型对应的染色体易位</vt:lpstr>
      <vt:lpstr>7.慢性粒细胞白血病染色体及分子生物学特征</vt:lpstr>
      <vt:lpstr>8.白血病口诀汇总</vt:lpstr>
      <vt:lpstr>8.白血病口诀汇总</vt:lpstr>
      <vt:lpstr>8.白血病口诀汇总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68</cp:revision>
  <dcterms:created xsi:type="dcterms:W3CDTF">2023-07-26T02:04:33Z</dcterms:created>
  <dcterms:modified xsi:type="dcterms:W3CDTF">2023-08-31T07:29:15Z</dcterms:modified>
</cp:coreProperties>
</file>