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314" r:id="rId4"/>
    <p:sldId id="315" r:id="rId5"/>
    <p:sldId id="274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40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24" autoAdjust="0"/>
  </p:normalViewPr>
  <p:slideViewPr>
    <p:cSldViewPr snapToGrid="0" showGuides="1">
      <p:cViewPr varScale="1">
        <p:scale>
          <a:sx n="59" d="100"/>
          <a:sy n="59" d="100"/>
        </p:scale>
        <p:origin x="86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726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50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3737D68-3436-4DB4-AD39-5A62214D684F}" type="datetimeFigureOut">
              <a:rPr lang="zh-CN" altLang="en-US" smtClean="0"/>
              <a:t>2023/8/11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849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1pPr>
            <a:lvl2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2pPr>
            <a:lvl3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3pPr>
            <a:lvl4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4pPr>
            <a:lvl5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3522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2023/8/11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2023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935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2023/8/11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70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2023/8/11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40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2023/8/11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643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528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2023/8/11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69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2023/8/11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5306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54E3D5-7103-B069-6C77-2F3E4D518A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0" i="0" dirty="0">
                <a:effectLst/>
                <a:latin typeface="system-ui"/>
              </a:rPr>
              <a:t>内分泌科经典记忆口诀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9D2D713-3916-D757-F1DF-2EA4C41A00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2168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9.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类风湿关节炎诊断标准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506506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altLang="zh-CN" sz="3200" b="1" dirty="0"/>
              <a:t>4 </a:t>
            </a:r>
            <a:r>
              <a:rPr lang="zh-CN" altLang="en-US" sz="3200" b="1" dirty="0"/>
              <a:t>这些诊断需具备</a:t>
            </a:r>
            <a:r>
              <a:rPr lang="en-US" altLang="zh-CN" sz="3200" b="1" dirty="0"/>
              <a:t>4</a:t>
            </a:r>
            <a:r>
              <a:rPr lang="zh-CN" altLang="en-US" sz="3200" b="1" dirty="0"/>
              <a:t>点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altLang="zh-CN" sz="3200" b="1" dirty="0"/>
              <a:t>6 </a:t>
            </a:r>
            <a:r>
              <a:rPr lang="zh-CN" altLang="en-US" sz="3200" b="1" dirty="0"/>
              <a:t>这次症状出现</a:t>
            </a:r>
            <a:r>
              <a:rPr lang="en-US" altLang="zh-CN" sz="3200" b="1" dirty="0"/>
              <a:t>6</a:t>
            </a:r>
            <a:r>
              <a:rPr lang="zh-CN" altLang="en-US" sz="3200" b="1" dirty="0"/>
              <a:t>周以上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3200" b="1" dirty="0"/>
              <a:t>结节 有类风湿结节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3200" b="1" dirty="0"/>
              <a:t>拍片阳 </a:t>
            </a:r>
            <a:r>
              <a:rPr lang="en-US" altLang="zh-CN" sz="3200" b="1" dirty="0"/>
              <a:t>X</a:t>
            </a:r>
            <a:r>
              <a:rPr lang="zh-CN" altLang="en-US" sz="3200" b="1" dirty="0"/>
              <a:t>线改变（有骨质疏松和关节间隙狭窄）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648103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10.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风湿性疾病的分类：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5065065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/>
              <a:t>弥漫性结缔组织病（</a:t>
            </a:r>
            <a:r>
              <a:rPr lang="en-US" altLang="zh-CN" sz="3200" b="1" dirty="0"/>
              <a:t>CTD</a:t>
            </a:r>
            <a:r>
              <a:rPr lang="zh-CN" altLang="en-US" sz="3200" b="1" dirty="0"/>
              <a:t>）：</a:t>
            </a:r>
            <a:endParaRPr lang="en-US" altLang="zh-CN" sz="3200" b="1" dirty="0"/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/>
              <a:t>肌干化风狼系统性红斑狼疮、类风湿关节炎、原发性干燥综合征、系统性硬化病、多肌炎</a:t>
            </a:r>
            <a:r>
              <a:rPr lang="en-US" altLang="zh-CN" sz="3200" b="1" dirty="0"/>
              <a:t>/</a:t>
            </a:r>
            <a:r>
              <a:rPr lang="zh-CN" altLang="en-US" sz="3200" b="1" dirty="0"/>
              <a:t>皮肌炎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115467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11.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甲状腺毒血症表现：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506506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zh-CN" altLang="en-US" sz="3200" b="1" dirty="0"/>
              <a:t>甲状毒血症表现，烦燥易怒还失眠；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3200" b="1" dirty="0"/>
              <a:t>怕热多汗心手抖；多食易饥伴消瘦。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084531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12.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甲亢危象：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506506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zh-CN" altLang="en-US" sz="3200" b="1" dirty="0"/>
              <a:t>甲亢危象，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3200" b="1" dirty="0"/>
              <a:t>上吐下泻，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3200" b="1" dirty="0"/>
              <a:t>高热大汗，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3200" b="1" dirty="0"/>
              <a:t>谵妄昏迷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794791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OHA 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有如下几类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: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800" dirty="0"/>
              <a:t>1.</a:t>
            </a:r>
            <a:r>
              <a:rPr lang="zh-CN" altLang="en-US" sz="2800" dirty="0"/>
              <a:t>磺脲类</a:t>
            </a:r>
            <a:r>
              <a:rPr lang="en-US" altLang="zh-CN" sz="2800" dirty="0"/>
              <a:t>:</a:t>
            </a:r>
            <a:r>
              <a:rPr lang="zh-CN" altLang="en-US" sz="2800" dirty="0"/>
              <a:t>刺激胰岛素分泌</a:t>
            </a:r>
            <a:r>
              <a:rPr lang="en-US" altLang="zh-CN" sz="2800" dirty="0"/>
              <a:t>,</a:t>
            </a:r>
            <a:r>
              <a:rPr lang="zh-CN" altLang="en-US" sz="2800" dirty="0"/>
              <a:t>降糖作用好</a:t>
            </a:r>
            <a:r>
              <a:rPr lang="en-US" altLang="zh-CN" sz="2800" dirty="0"/>
              <a:t>;2.</a:t>
            </a:r>
            <a:r>
              <a:rPr lang="zh-CN" altLang="en-US" sz="2800" dirty="0"/>
              <a:t>双胍类</a:t>
            </a:r>
            <a:r>
              <a:rPr lang="en-US" altLang="zh-CN" sz="2800" dirty="0"/>
              <a:t>:</a:t>
            </a:r>
            <a:r>
              <a:rPr lang="zh-CN" altLang="en-US" sz="2800" dirty="0"/>
              <a:t>不刺激胰岛素分泌</a:t>
            </a:r>
            <a:r>
              <a:rPr lang="en-US" altLang="zh-CN" sz="2800" dirty="0"/>
              <a:t>,</a:t>
            </a:r>
            <a:r>
              <a:rPr lang="zh-CN" altLang="en-US" sz="2800" dirty="0"/>
              <a:t>降低食欲</a:t>
            </a:r>
            <a:r>
              <a:rPr lang="en-US" altLang="zh-CN" sz="2800" dirty="0"/>
              <a:t>;3</a:t>
            </a:r>
            <a:r>
              <a:rPr lang="zh-CN" altLang="en-US" sz="2800" dirty="0"/>
              <a:t>、葡萄糖苷酶抑制剂</a:t>
            </a:r>
            <a:r>
              <a:rPr lang="en-US" altLang="zh-CN" sz="2800" dirty="0"/>
              <a:t>:</a:t>
            </a:r>
            <a:r>
              <a:rPr lang="zh-CN" altLang="en-US" sz="2800" dirty="0"/>
              <a:t>等等。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800" dirty="0"/>
              <a:t>记忆第一类药物时可如此联想</a:t>
            </a:r>
            <a:r>
              <a:rPr lang="en-US" altLang="zh-CN" sz="2800" dirty="0"/>
              <a:t>:</a:t>
            </a:r>
            <a:r>
              <a:rPr lang="zh-CN" altLang="en-US" sz="2800" dirty="0"/>
              <a:t>磺，皇，皇帝，所以甲苯磺丁脲是第一代。而格列本脲（优降糖）格列甲嗪（美比哒）等第二代可联想成还珠格格。</a:t>
            </a:r>
          </a:p>
        </p:txBody>
      </p:sp>
    </p:spTree>
    <p:extLst>
      <p:ext uri="{BB962C8B-B14F-4D97-AF65-F5344CB8AC3E}">
        <p14:creationId xmlns:p14="http://schemas.microsoft.com/office/powerpoint/2010/main" val="2385248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SLE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诊断要点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zh-CN" altLang="en-US" sz="3600" dirty="0"/>
              <a:t>面盘光，关口精血浆，肾免抗</a:t>
            </a:r>
          </a:p>
        </p:txBody>
      </p:sp>
    </p:spTree>
    <p:extLst>
      <p:ext uri="{BB962C8B-B14F-4D97-AF65-F5344CB8AC3E}">
        <p14:creationId xmlns:p14="http://schemas.microsoft.com/office/powerpoint/2010/main" val="3929210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3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、甲减的口诀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6"/>
            <a:ext cx="11179628" cy="478088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zh-CN" altLang="en-US" sz="3600" dirty="0"/>
              <a:t>上联：畏冷乏力肌肤冷 </a:t>
            </a:r>
            <a:endParaRPr lang="en-US" altLang="zh-CN" sz="3600" dirty="0"/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3600" dirty="0"/>
              <a:t>下联：脱发落眉不出汗 </a:t>
            </a:r>
            <a:endParaRPr lang="en-US" altLang="zh-CN" sz="3600" dirty="0"/>
          </a:p>
          <a:p>
            <a:pPr marL="0" indent="0" algn="ctr">
              <a:lnSpc>
                <a:spcPct val="200000"/>
              </a:lnSpc>
              <a:buNone/>
            </a:pPr>
            <a:r>
              <a:rPr lang="zh-CN" altLang="en-US" sz="3600" dirty="0"/>
              <a:t>横批：一幅笨相</a:t>
            </a:r>
          </a:p>
        </p:txBody>
      </p:sp>
    </p:spTree>
    <p:extLst>
      <p:ext uri="{BB962C8B-B14F-4D97-AF65-F5344CB8AC3E}">
        <p14:creationId xmlns:p14="http://schemas.microsoft.com/office/powerpoint/2010/main" val="2942937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4.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老年人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+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不明原因消瘦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+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房颤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=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淡漠型甲亢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506506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altLang="zh-CN" sz="3200" b="1" dirty="0"/>
              <a:t>TSH</a:t>
            </a:r>
            <a:r>
              <a:rPr lang="zh-CN" altLang="en-US" sz="3200" b="1" dirty="0"/>
              <a:t>受体抗体</a:t>
            </a:r>
            <a:r>
              <a:rPr lang="en-US" altLang="zh-CN" sz="3200" b="1" dirty="0"/>
              <a:t>(</a:t>
            </a:r>
            <a:r>
              <a:rPr lang="en-US" altLang="zh-CN" sz="3200" b="1" dirty="0" err="1"/>
              <a:t>TRAb</a:t>
            </a:r>
            <a:r>
              <a:rPr lang="en-US" altLang="zh-CN" sz="3200" b="1" dirty="0"/>
              <a:t>)=Graves</a:t>
            </a:r>
            <a:r>
              <a:rPr lang="zh-CN" altLang="en-US" sz="3200" b="1" dirty="0"/>
              <a:t>病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altLang="zh-CN" sz="3200" b="1" dirty="0" err="1"/>
              <a:t>TPOAb</a:t>
            </a:r>
            <a:r>
              <a:rPr lang="zh-CN" altLang="en-US" sz="3200" b="1" dirty="0"/>
              <a:t>及</a:t>
            </a:r>
            <a:r>
              <a:rPr lang="en-US" altLang="zh-CN" sz="3200" b="1" dirty="0" err="1"/>
              <a:t>TGAb</a:t>
            </a:r>
            <a:r>
              <a:rPr lang="zh-CN" altLang="en-US" sz="3200" b="1" dirty="0"/>
              <a:t>明显升高</a:t>
            </a:r>
            <a:r>
              <a:rPr lang="en-US" altLang="zh-CN" sz="3200" b="1" dirty="0"/>
              <a:t>=</a:t>
            </a:r>
            <a:r>
              <a:rPr lang="zh-CN" altLang="en-US" sz="3200" b="1" dirty="0"/>
              <a:t>桥本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493719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08D6CE82-BEDE-591B-8EEA-1B1B3CB966A9}"/>
              </a:ext>
            </a:extLst>
          </p:cNvPr>
          <p:cNvSpPr txBox="1">
            <a:spLocks/>
          </p:cNvSpPr>
          <p:nvPr/>
        </p:nvSpPr>
        <p:spPr>
          <a:xfrm>
            <a:off x="506185" y="896467"/>
            <a:ext cx="11500757" cy="5065065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200000"/>
              </a:lnSpc>
              <a:buFont typeface="Wingdings" pitchFamily="2" charset="2"/>
              <a:buNone/>
            </a:pPr>
            <a:r>
              <a:rPr lang="en-US" altLang="zh-CN" sz="3600" b="1" dirty="0">
                <a:solidFill>
                  <a:srgbClr val="FFC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5.</a:t>
            </a:r>
            <a:r>
              <a:rPr lang="zh-CN" altLang="en-US" sz="3600" b="1" dirty="0">
                <a:solidFill>
                  <a:srgbClr val="FFC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分离现象</a:t>
            </a:r>
            <a:r>
              <a:rPr lang="en-US" altLang="zh-CN" sz="3600" b="1" dirty="0">
                <a:solidFill>
                  <a:srgbClr val="FFC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=</a:t>
            </a:r>
            <a:r>
              <a:rPr lang="zh-CN" altLang="en-US" sz="3600" b="1" dirty="0">
                <a:solidFill>
                  <a:srgbClr val="FFC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亚急性甲状腺炎</a:t>
            </a:r>
          </a:p>
          <a:p>
            <a:pPr marL="0" indent="0" algn="ctr">
              <a:lnSpc>
                <a:spcPct val="200000"/>
              </a:lnSpc>
              <a:buFont typeface="Wingdings" pitchFamily="2" charset="2"/>
              <a:buNone/>
            </a:pPr>
            <a:r>
              <a:rPr lang="en-US" altLang="zh-CN" sz="3600" b="1" dirty="0">
                <a:solidFill>
                  <a:srgbClr val="FFC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6.</a:t>
            </a:r>
            <a:r>
              <a:rPr lang="zh-CN" altLang="en-US" sz="3600" b="1" dirty="0">
                <a:solidFill>
                  <a:srgbClr val="FFC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甲状腺肿块</a:t>
            </a:r>
            <a:r>
              <a:rPr lang="en-US" altLang="zh-CN" sz="3600" b="1" dirty="0">
                <a:solidFill>
                  <a:srgbClr val="FFC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+</a:t>
            </a:r>
            <a:r>
              <a:rPr lang="zh-CN" altLang="en-US" sz="3600" b="1" dirty="0">
                <a:solidFill>
                  <a:srgbClr val="FFC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颈部淋巴结肿大</a:t>
            </a:r>
            <a:r>
              <a:rPr lang="en-US" altLang="zh-CN" sz="3600" b="1" dirty="0">
                <a:solidFill>
                  <a:srgbClr val="FFC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=</a:t>
            </a:r>
            <a:r>
              <a:rPr lang="zh-CN" altLang="en-US" sz="3600" b="1" dirty="0">
                <a:solidFill>
                  <a:srgbClr val="FFC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甲状腺癌</a:t>
            </a:r>
          </a:p>
          <a:p>
            <a:pPr marL="0" indent="0" algn="ctr">
              <a:lnSpc>
                <a:spcPct val="200000"/>
              </a:lnSpc>
              <a:buFont typeface="Wingdings" pitchFamily="2" charset="2"/>
              <a:buNone/>
            </a:pPr>
            <a:r>
              <a:rPr lang="en-US" altLang="zh-CN" sz="3600" b="1" dirty="0">
                <a:solidFill>
                  <a:srgbClr val="FFC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7.</a:t>
            </a:r>
            <a:r>
              <a:rPr lang="zh-CN" altLang="en-US" sz="3600" b="1" dirty="0">
                <a:solidFill>
                  <a:srgbClr val="FFC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声嘶，呼吸吞咽困难等压迫症状</a:t>
            </a:r>
            <a:r>
              <a:rPr lang="en-US" altLang="zh-CN" sz="3600" b="1" dirty="0">
                <a:solidFill>
                  <a:srgbClr val="FFC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+</a:t>
            </a:r>
            <a:r>
              <a:rPr lang="zh-CN" altLang="en-US" sz="3600" b="1" dirty="0">
                <a:solidFill>
                  <a:srgbClr val="FFC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甲状腺肿块</a:t>
            </a:r>
            <a:r>
              <a:rPr lang="en-US" altLang="zh-CN" sz="3600" b="1" dirty="0">
                <a:solidFill>
                  <a:srgbClr val="FFC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=</a:t>
            </a:r>
            <a:r>
              <a:rPr lang="zh-CN" altLang="en-US" sz="3600" b="1" dirty="0">
                <a:solidFill>
                  <a:srgbClr val="FFC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甲状腺癌</a:t>
            </a:r>
          </a:p>
        </p:txBody>
      </p:sp>
    </p:spTree>
    <p:extLst>
      <p:ext uri="{BB962C8B-B14F-4D97-AF65-F5344CB8AC3E}">
        <p14:creationId xmlns:p14="http://schemas.microsoft.com/office/powerpoint/2010/main" val="1007230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8.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糖尿病性视网膜病变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: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506506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zh-CN" altLang="en-US" sz="3200" b="1" dirty="0"/>
              <a:t>一瘤二血出三絮四积血五增六失明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altLang="zh-CN" sz="3200" b="1" dirty="0"/>
              <a:t>Ⅰ</a:t>
            </a:r>
            <a:r>
              <a:rPr lang="zh-CN" altLang="en-US" sz="3200" b="1" dirty="0"/>
              <a:t>期：微血管瘤（</a:t>
            </a:r>
            <a:r>
              <a:rPr lang="en-US" altLang="zh-CN" sz="3200" b="1" dirty="0"/>
              <a:t>20</a:t>
            </a:r>
            <a:r>
              <a:rPr lang="zh-CN" altLang="en-US" sz="3200" b="1" dirty="0"/>
              <a:t>个以下），可有出血；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altLang="zh-CN" sz="3200" b="1" dirty="0"/>
              <a:t>Ⅱ</a:t>
            </a:r>
            <a:r>
              <a:rPr lang="zh-CN" altLang="en-US" sz="3200" b="1" dirty="0"/>
              <a:t>期：微血管瘤增多，出血并有硬性渗出；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altLang="zh-CN" sz="3200" b="1" dirty="0"/>
              <a:t>Ⅲ</a:t>
            </a:r>
            <a:r>
              <a:rPr lang="zh-CN" altLang="en-US" sz="3200" b="1" dirty="0"/>
              <a:t>期：出现棉絮状软性渗出。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119851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8.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糖尿病性视网膜病变</a:t>
            </a:r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: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506506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zh-CN" altLang="en-US" sz="3200" b="1" dirty="0"/>
              <a:t>以上</a:t>
            </a:r>
            <a:r>
              <a:rPr lang="en-US" altLang="zh-CN" sz="3200" b="1" dirty="0"/>
              <a:t>3</a:t>
            </a:r>
            <a:r>
              <a:rPr lang="zh-CN" altLang="en-US" sz="3200" b="1" dirty="0"/>
              <a:t>期（</a:t>
            </a:r>
            <a:r>
              <a:rPr lang="en-US" altLang="zh-CN" sz="3200" b="1" dirty="0"/>
              <a:t>Ⅰ</a:t>
            </a:r>
            <a:r>
              <a:rPr lang="zh-CN" altLang="en-US" sz="3200" b="1" dirty="0"/>
              <a:t>～</a:t>
            </a:r>
            <a:r>
              <a:rPr lang="en-US" altLang="zh-CN" sz="3200" b="1" dirty="0"/>
              <a:t>Ⅲ</a:t>
            </a:r>
            <a:r>
              <a:rPr lang="zh-CN" altLang="en-US" sz="3200" b="1" dirty="0"/>
              <a:t>期）为早期非增殖型视网膜病变。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altLang="zh-CN" sz="3200" b="1" dirty="0"/>
              <a:t>Ⅳ</a:t>
            </a:r>
            <a:r>
              <a:rPr lang="zh-CN" altLang="en-US" sz="3200" b="1" dirty="0"/>
              <a:t>期：新生血管形成，玻璃体积血；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altLang="zh-CN" sz="3200" b="1" dirty="0"/>
              <a:t>Ⅴ</a:t>
            </a:r>
            <a:r>
              <a:rPr lang="zh-CN" altLang="en-US" sz="3200" b="1" dirty="0"/>
              <a:t>期；机化物增生；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altLang="zh-CN" sz="3200" b="1" dirty="0"/>
              <a:t>Ⅵ</a:t>
            </a:r>
            <a:r>
              <a:rPr lang="zh-CN" altLang="en-US" sz="3200" b="1" dirty="0"/>
              <a:t>期：继发性视网膜脱离，失明。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09036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9.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类风湿关节炎诊断标准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792935"/>
            <a:ext cx="11179628" cy="506506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zh-CN" altLang="en-US" sz="3200" b="1" dirty="0"/>
              <a:t>记住“</a:t>
            </a:r>
            <a:r>
              <a:rPr lang="en-US" altLang="zh-CN" sz="3200" b="1" dirty="0"/>
              <a:t>12346 </a:t>
            </a:r>
            <a:r>
              <a:rPr lang="zh-CN" altLang="en-US" sz="3200" b="1" dirty="0"/>
              <a:t>结节拍片阳”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altLang="zh-CN" sz="3200" b="1" dirty="0"/>
              <a:t>1 </a:t>
            </a:r>
            <a:r>
              <a:rPr lang="zh-CN" altLang="en-US" sz="3200" b="1" dirty="0"/>
              <a:t>晨僵持续至少每天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小时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altLang="zh-CN" sz="3200" b="1" dirty="0"/>
              <a:t>2 </a:t>
            </a:r>
            <a:r>
              <a:rPr lang="zh-CN" altLang="en-US" sz="3200" b="1" dirty="0"/>
              <a:t>对称性关节肿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altLang="zh-CN" sz="3200" b="1" dirty="0"/>
              <a:t>3 </a:t>
            </a:r>
            <a:r>
              <a:rPr lang="zh-CN" altLang="en-US" sz="3200" b="1" dirty="0"/>
              <a:t>有</a:t>
            </a:r>
            <a:r>
              <a:rPr lang="en-US" altLang="zh-CN" sz="3200" b="1" dirty="0"/>
              <a:t>3</a:t>
            </a:r>
            <a:r>
              <a:rPr lang="zh-CN" altLang="en-US" sz="3200" b="1" dirty="0"/>
              <a:t>个或</a:t>
            </a:r>
            <a:r>
              <a:rPr lang="en-US" altLang="zh-CN" sz="3200" b="1" dirty="0"/>
              <a:t>3</a:t>
            </a:r>
            <a:r>
              <a:rPr lang="zh-CN" altLang="en-US" sz="3200" b="1" dirty="0"/>
              <a:t>个以上的关节肿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4064618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带状">
  <a:themeElements>
    <a:clrScheme name="蓝色​​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带状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带状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带状</Template>
  <TotalTime>179</TotalTime>
  <Words>446</Words>
  <Application>Microsoft Office PowerPoint</Application>
  <PresentationFormat>宽屏</PresentationFormat>
  <Paragraphs>47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system-ui</vt:lpstr>
      <vt:lpstr>阿里巴巴普惠体 B</vt:lpstr>
      <vt:lpstr>阿里巴巴普惠体 M</vt:lpstr>
      <vt:lpstr>Corbel</vt:lpstr>
      <vt:lpstr>Wingdings</vt:lpstr>
      <vt:lpstr>带状</vt:lpstr>
      <vt:lpstr>内分泌科经典记忆口诀</vt:lpstr>
      <vt:lpstr>1、OHA 有如下几类:</vt:lpstr>
      <vt:lpstr>2、SLE诊断要点</vt:lpstr>
      <vt:lpstr>3、甲减的口诀</vt:lpstr>
      <vt:lpstr>4.老年人+不明原因消瘦+房颤=淡漠型甲亢</vt:lpstr>
      <vt:lpstr>PowerPoint 演示文稿</vt:lpstr>
      <vt:lpstr>8.糖尿病性视网膜病变:</vt:lpstr>
      <vt:lpstr>8.糖尿病性视网膜病变:</vt:lpstr>
      <vt:lpstr>9.类风湿关节炎诊断标准</vt:lpstr>
      <vt:lpstr>9.类风湿关节炎诊断标准</vt:lpstr>
      <vt:lpstr>10.风湿性疾病的分类：</vt:lpstr>
      <vt:lpstr>11.甲状腺毒血症表现：</vt:lpstr>
      <vt:lpstr>12.甲亢危象：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晨 李</dc:creator>
  <cp:lastModifiedBy>晨 李</cp:lastModifiedBy>
  <cp:revision>62</cp:revision>
  <dcterms:created xsi:type="dcterms:W3CDTF">2023-07-26T02:04:33Z</dcterms:created>
  <dcterms:modified xsi:type="dcterms:W3CDTF">2023-08-11T07:41:08Z</dcterms:modified>
</cp:coreProperties>
</file>