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5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673841" cy="1739347"/>
          </a:xfrm>
        </p:spPr>
        <p:txBody>
          <a:bodyPr/>
          <a:lstStyle/>
          <a:p>
            <a:r>
              <a:rPr lang="zh-CN" altLang="en-US" dirty="0"/>
              <a:t>常见</a:t>
            </a:r>
            <a:r>
              <a:rPr lang="en-US" altLang="zh-CN" dirty="0"/>
              <a:t>17</a:t>
            </a:r>
            <a:r>
              <a:rPr lang="zh-CN" altLang="en-US" dirty="0"/>
              <a:t>种传染病诊断速记口诀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9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、手足口病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发热皮疹接触史，手足臀膝有皮疹。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四不：不痛、不痒、不破溃、不结痂，四不象：不象水痘，不象蚊虫叮咬，不象药疹，不象口唇牙龈疱疹。</a:t>
            </a:r>
          </a:p>
        </p:txBody>
      </p:sp>
    </p:spTree>
    <p:extLst>
      <p:ext uri="{BB962C8B-B14F-4D97-AF65-F5344CB8AC3E}">
        <p14:creationId xmlns:p14="http://schemas.microsoft.com/office/powerpoint/2010/main" val="3551851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10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、恙虫病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发热焦痂淋结大，皮疹充血肝脾大。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多高热，病程</a:t>
            </a:r>
            <a:r>
              <a:rPr lang="en-US" altLang="zh-CN" sz="3200" dirty="0"/>
              <a:t>4</a:t>
            </a:r>
            <a:r>
              <a:rPr lang="zh-CN" altLang="en-US" sz="3200" dirty="0"/>
              <a:t>～</a:t>
            </a:r>
            <a:r>
              <a:rPr lang="en-US" altLang="zh-CN" sz="3200" dirty="0"/>
              <a:t>6</a:t>
            </a:r>
            <a:r>
              <a:rPr lang="zh-CN" altLang="en-US" sz="3200" dirty="0"/>
              <a:t>天出皮疹，多在</a:t>
            </a:r>
            <a:r>
              <a:rPr lang="en-US" altLang="zh-CN" sz="3200" dirty="0"/>
              <a:t>3</a:t>
            </a:r>
            <a:r>
              <a:rPr lang="zh-CN" altLang="en-US" sz="3200" dirty="0"/>
              <a:t>周内有丛林草地接触史，白细胞降低，外斐氏反应阳性。</a:t>
            </a:r>
          </a:p>
        </p:txBody>
      </p:sp>
    </p:spTree>
    <p:extLst>
      <p:ext uri="{BB962C8B-B14F-4D97-AF65-F5344CB8AC3E}">
        <p14:creationId xmlns:p14="http://schemas.microsoft.com/office/powerpoint/2010/main" val="3490670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、猩红热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发热皮疹咽峡炎，口周苍白草莓舌。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发热多为稽留热，皮疹特点：出疹早快，多于第</a:t>
            </a:r>
            <a:r>
              <a:rPr lang="en-US" altLang="zh-CN" sz="3200" dirty="0"/>
              <a:t>2</a:t>
            </a:r>
            <a:r>
              <a:rPr lang="zh-CN" altLang="en-US" sz="3200" dirty="0"/>
              <a:t>日出诊，猩红样疹，多为弥漫性充血皮疹背景上出现的针尖大小皮疹，压之退色，皮疹自上而下，先出先退，有瘙痒，有脱屑，可有紫色线疹和白色粟粒疹，口周苍白，草莓舌或杨梅舌，白细胞高和中性粒细胞高，可有心、肾、关节等并发症。</a:t>
            </a:r>
          </a:p>
        </p:txBody>
      </p:sp>
    </p:spTree>
    <p:extLst>
      <p:ext uri="{BB962C8B-B14F-4D97-AF65-F5344CB8AC3E}">
        <p14:creationId xmlns:p14="http://schemas.microsoft.com/office/powerpoint/2010/main" val="106415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、流行性脑脊髓膜炎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冬春小儿多流脑，高热头痛伴呕吐，皮肤淤点刺激征。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突发高热，三主症：一为剧烈头痛、呕吐，二为皮肤淤点淤斑，三为皮肤淤点淤斑，白细胞及中性粒细胞高。</a:t>
            </a:r>
          </a:p>
        </p:txBody>
      </p:sp>
    </p:spTree>
    <p:extLst>
      <p:ext uri="{BB962C8B-B14F-4D97-AF65-F5344CB8AC3E}">
        <p14:creationId xmlns:p14="http://schemas.microsoft.com/office/powerpoint/2010/main" val="2307491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、伤寒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发热纳差无欲貌，缓脉脾大玫瑰疹，四低一高查肥达。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发热为逍遥型发热，且多为稽留热，多无寒战，出汗也少，消化道反应多为纳差、腹胀、腹泻或便秘，神情淡漠，四低一高为白细胞、嗜酸、中性粒、血小板均低，淋巴细胞比值相对增高。</a:t>
            </a:r>
          </a:p>
        </p:txBody>
      </p:sp>
    </p:spTree>
    <p:extLst>
      <p:ext uri="{BB962C8B-B14F-4D97-AF65-F5344CB8AC3E}">
        <p14:creationId xmlns:p14="http://schemas.microsoft.com/office/powerpoint/2010/main" val="2076063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、细菌性痢疾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发热腹痛伴腹泻，里急后重粘血便。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腹痛多为左下腹痛，里急后重即大便次数多，有便意时感便急，肛门坠胀感，排便后便不尽感，白细胞及中性粒细胞增高，大便见白细胞及脓球细胞。</a:t>
            </a:r>
          </a:p>
        </p:txBody>
      </p:sp>
    </p:spTree>
    <p:extLst>
      <p:ext uri="{BB962C8B-B14F-4D97-AF65-F5344CB8AC3E}">
        <p14:creationId xmlns:p14="http://schemas.microsoft.com/office/powerpoint/2010/main" val="3475940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、霍乱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无痛腹泻米水便，先泻后吐无发热。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多无发热，多无腹痛，先泻后吐，频繁大便后大便多转为米泔水样大便或洗肉水样血便，因血液浓缩，故白细胞、血红蛋白、中性粒均增高。</a:t>
            </a:r>
          </a:p>
        </p:txBody>
      </p:sp>
    </p:spTree>
    <p:extLst>
      <p:ext uri="{BB962C8B-B14F-4D97-AF65-F5344CB8AC3E}">
        <p14:creationId xmlns:p14="http://schemas.microsoft.com/office/powerpoint/2010/main" val="4136969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16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、钩端螺旋体病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眼红腿痛淋结大，黄疸出血肾功差。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多有疫水接触史，眼红但多无畏光及分泌物，腋窝及腹股沟淋巴结多肿痛，肌肉特别是腓肠肌疼痛明显，白细胞及中性粒细胞高，尿常规可见轻度尿蛋白，确诊依靠钩端凝溶试验。</a:t>
            </a:r>
          </a:p>
        </p:txBody>
      </p:sp>
    </p:spTree>
    <p:extLst>
      <p:ext uri="{BB962C8B-B14F-4D97-AF65-F5344CB8AC3E}">
        <p14:creationId xmlns:p14="http://schemas.microsoft.com/office/powerpoint/2010/main" val="2243540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、疟疾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夏秋季节多疟疾，寒战高热流汗多。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寒战明显，多高热，大汗淋漓，反复发作。</a:t>
            </a:r>
          </a:p>
        </p:txBody>
      </p:sp>
    </p:spTree>
    <p:extLst>
      <p:ext uri="{BB962C8B-B14F-4D97-AF65-F5344CB8AC3E}">
        <p14:creationId xmlns:p14="http://schemas.microsoft.com/office/powerpoint/2010/main" val="265989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、水痘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冬春季节多水痘，斑丘水疱后结痂。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dirty="0"/>
              <a:t>向心分布，瘙痒明显，分批出现，四代同堂，常发热</a:t>
            </a:r>
            <a:r>
              <a:rPr lang="en-US" altLang="zh-CN" sz="3200" dirty="0"/>
              <a:t>1</a:t>
            </a:r>
            <a:r>
              <a:rPr lang="zh-CN" altLang="en-US" sz="3200" dirty="0"/>
              <a:t>天左右出现皮疹。</a:t>
            </a:r>
          </a:p>
          <a:p>
            <a:pPr>
              <a:lnSpc>
                <a:spcPct val="200000"/>
              </a:lnSpc>
            </a:pP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、风疹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发热皮疹淋结大，来去如风好鉴别。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dirty="0"/>
              <a:t>发热后很快出现皮疹，皮疹消退速度快。</a:t>
            </a:r>
          </a:p>
        </p:txBody>
      </p:sp>
    </p:spTree>
    <p:extLst>
      <p:ext uri="{BB962C8B-B14F-4D97-AF65-F5344CB8AC3E}">
        <p14:creationId xmlns:p14="http://schemas.microsoft.com/office/powerpoint/2010/main" val="25691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、登革热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发热眼痛关节痛，皮疹出血淋结大，白低淋高小板低。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dirty="0"/>
              <a:t>有发热，有三痛：头痛、眼痛、关节痛，病程</a:t>
            </a:r>
            <a:r>
              <a:rPr lang="en-US" altLang="zh-CN" sz="3200" dirty="0"/>
              <a:t>3</a:t>
            </a:r>
            <a:r>
              <a:rPr lang="zh-CN" altLang="en-US" sz="3200" dirty="0"/>
              <a:t>～</a:t>
            </a:r>
            <a:r>
              <a:rPr lang="en-US" altLang="zh-CN" sz="3200" dirty="0"/>
              <a:t>6</a:t>
            </a:r>
            <a:r>
              <a:rPr lang="zh-CN" altLang="en-US" sz="3200" dirty="0"/>
              <a:t>日出现皮疹，皮疹形态多变，可有颜面潮红及结膜充血。</a:t>
            </a:r>
          </a:p>
        </p:txBody>
      </p:sp>
    </p:spTree>
    <p:extLst>
      <p:ext uri="{BB962C8B-B14F-4D97-AF65-F5344CB8AC3E}">
        <p14:creationId xmlns:p14="http://schemas.microsoft.com/office/powerpoint/2010/main" val="213653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、乙脑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夏秋乙脑多高热，意识障碍伴惊厥。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dirty="0"/>
              <a:t>夏秋多见，</a:t>
            </a:r>
            <a:r>
              <a:rPr lang="en-US" altLang="zh-CN" sz="3200" dirty="0"/>
              <a:t>10</a:t>
            </a:r>
            <a:r>
              <a:rPr lang="zh-CN" altLang="en-US" sz="3200" dirty="0"/>
              <a:t>岁以下小儿多见，三主症：高热、意识障碍、惊厥，表现为急起高热，伴头痛、呕吐，意识障碍明显，惊厥或抽搐，病理反射、脑膜刺激征阳性。</a:t>
            </a:r>
          </a:p>
        </p:txBody>
      </p:sp>
    </p:spTree>
    <p:extLst>
      <p:ext uri="{BB962C8B-B14F-4D97-AF65-F5344CB8AC3E}">
        <p14:creationId xmlns:p14="http://schemas.microsoft.com/office/powerpoint/2010/main" val="379701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、狂犬病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大汗流涎伤口痒，水风声光属狂犬。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dirty="0"/>
              <a:t>有动物咬伤史，动物有无死亡，伤口处理不及时，注射疫苗不规范，伤口多有瘙痒不适，水风声光刺激时可引起喉肌痉挛。</a:t>
            </a:r>
          </a:p>
        </p:txBody>
      </p:sp>
    </p:spTree>
    <p:extLst>
      <p:ext uri="{BB962C8B-B14F-4D97-AF65-F5344CB8AC3E}">
        <p14:creationId xmlns:p14="http://schemas.microsoft.com/office/powerpoint/2010/main" val="2099983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、流行性腮腺炎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发热耳垂下疼痛，胰腺睾丸脑膜炎。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dirty="0"/>
              <a:t>多有接触史，多表现为双侧肿痛，局部红热多不明显。</a:t>
            </a:r>
          </a:p>
        </p:txBody>
      </p:sp>
    </p:spTree>
    <p:extLst>
      <p:ext uri="{BB962C8B-B14F-4D97-AF65-F5344CB8AC3E}">
        <p14:creationId xmlns:p14="http://schemas.microsoft.com/office/powerpoint/2010/main" val="2272306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、麻疹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发热三天起皮疹，咳嗽流涕科氏斑。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发热</a:t>
            </a:r>
            <a:r>
              <a:rPr lang="en-US" altLang="zh-CN" sz="3200" dirty="0"/>
              <a:t>3</a:t>
            </a:r>
            <a:r>
              <a:rPr lang="zh-CN" altLang="en-US" sz="3200" dirty="0"/>
              <a:t>天，皮疹</a:t>
            </a:r>
            <a:r>
              <a:rPr lang="en-US" altLang="zh-CN" sz="3200" dirty="0"/>
              <a:t>3</a:t>
            </a:r>
            <a:r>
              <a:rPr lang="zh-CN" altLang="en-US" sz="3200" dirty="0"/>
              <a:t>天，疹退</a:t>
            </a:r>
            <a:r>
              <a:rPr lang="en-US" altLang="zh-CN" sz="3200" dirty="0"/>
              <a:t>3</a:t>
            </a:r>
            <a:r>
              <a:rPr lang="zh-CN" altLang="en-US" sz="3200" dirty="0"/>
              <a:t>天，皮疹多自上而下，发疹期间持续发热。</a:t>
            </a:r>
          </a:p>
        </p:txBody>
      </p:sp>
    </p:spTree>
    <p:extLst>
      <p:ext uri="{BB962C8B-B14F-4D97-AF65-F5344CB8AC3E}">
        <p14:creationId xmlns:p14="http://schemas.microsoft.com/office/powerpoint/2010/main" val="3691810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、流行性出血热（肾综合征出血热）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011679"/>
            <a:ext cx="11223172" cy="474834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/>
              <a:t>发热出血肾功差，三红三痛分五期，三高一低尿蛋白。</a:t>
            </a:r>
          </a:p>
          <a:p>
            <a:pPr>
              <a:lnSpc>
                <a:spcPct val="200000"/>
              </a:lnSpc>
            </a:pPr>
            <a:r>
              <a:rPr lang="zh-CN" altLang="en-US" sz="3200" dirty="0">
                <a:solidFill>
                  <a:srgbClr val="FF0000"/>
                </a:solidFill>
              </a:rPr>
              <a:t>诊断要点</a:t>
            </a:r>
          </a:p>
          <a:p>
            <a:pPr>
              <a:lnSpc>
                <a:spcPct val="200000"/>
              </a:lnSpc>
            </a:pPr>
            <a:r>
              <a:rPr lang="zh-CN" altLang="en-US" sz="3200" dirty="0"/>
              <a:t>多有职业特点：如农民工，</a:t>
            </a:r>
            <a:r>
              <a:rPr lang="en-US" altLang="zh-CN" sz="3200" dirty="0"/>
              <a:t>111</a:t>
            </a:r>
            <a:r>
              <a:rPr lang="zh-CN" altLang="en-US" sz="3200" dirty="0"/>
              <a:t>，</a:t>
            </a:r>
            <a:r>
              <a:rPr lang="en-US" altLang="zh-CN" sz="3200" dirty="0"/>
              <a:t>567</a:t>
            </a:r>
            <a:r>
              <a:rPr lang="zh-CN" altLang="en-US" sz="3200" dirty="0"/>
              <a:t>，即</a:t>
            </a:r>
            <a:r>
              <a:rPr lang="en-US" altLang="zh-CN" sz="3200" dirty="0"/>
              <a:t>11</a:t>
            </a:r>
            <a:r>
              <a:rPr lang="zh-CN" altLang="en-US" sz="3200" dirty="0"/>
              <a:t>月～</a:t>
            </a:r>
            <a:r>
              <a:rPr lang="en-US" altLang="zh-CN" sz="3200" dirty="0"/>
              <a:t>1</a:t>
            </a:r>
            <a:r>
              <a:rPr lang="zh-CN" altLang="en-US" sz="3200" dirty="0"/>
              <a:t>月，</a:t>
            </a:r>
            <a:r>
              <a:rPr lang="en-US" altLang="zh-CN" sz="3200" dirty="0"/>
              <a:t>5</a:t>
            </a:r>
            <a:r>
              <a:rPr lang="zh-CN" altLang="en-US" sz="3200" dirty="0"/>
              <a:t>～</a:t>
            </a:r>
            <a:r>
              <a:rPr lang="en-US" altLang="zh-CN" sz="3200" dirty="0"/>
              <a:t>7</a:t>
            </a:r>
            <a:r>
              <a:rPr lang="zh-CN" altLang="en-US" sz="3200" dirty="0"/>
              <a:t>月，三主症：发热、出血、肾功能差，三红：脸红、颈胸红、眼红，或表现为皮肤出血或渗出水肿症状，五期：发热期、低血压休克期、少尿期、多尿期、恢复期，三高一低即白细胞、血红蛋白、淋巴高，血小板低。</a:t>
            </a:r>
          </a:p>
        </p:txBody>
      </p:sp>
    </p:spTree>
    <p:extLst>
      <p:ext uri="{BB962C8B-B14F-4D97-AF65-F5344CB8AC3E}">
        <p14:creationId xmlns:p14="http://schemas.microsoft.com/office/powerpoint/2010/main" val="656683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80</TotalTime>
  <Words>974</Words>
  <Application>Microsoft Office PowerPoint</Application>
  <PresentationFormat>宽屏</PresentationFormat>
  <Paragraphs>69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4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常见17种传染病诊断速记口诀</vt:lpstr>
      <vt:lpstr>1、水痘</vt:lpstr>
      <vt:lpstr>2、风疹</vt:lpstr>
      <vt:lpstr>3、登革热</vt:lpstr>
      <vt:lpstr>4、乙脑</vt:lpstr>
      <vt:lpstr>5、狂犬病</vt:lpstr>
      <vt:lpstr>6、流行性腮腺炎</vt:lpstr>
      <vt:lpstr>7、麻疹</vt:lpstr>
      <vt:lpstr>8、流行性出血热（肾综合征出血热）</vt:lpstr>
      <vt:lpstr>9、手足口病</vt:lpstr>
      <vt:lpstr>10、恙虫病</vt:lpstr>
      <vt:lpstr>11、猩红热</vt:lpstr>
      <vt:lpstr>12、流行性脑脊髓膜炎</vt:lpstr>
      <vt:lpstr>13、伤寒</vt:lpstr>
      <vt:lpstr>14、细菌性痢疾</vt:lpstr>
      <vt:lpstr>15、霍乱</vt:lpstr>
      <vt:lpstr>16、钩端螺旋体病</vt:lpstr>
      <vt:lpstr>17、疟疾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36</cp:revision>
  <dcterms:created xsi:type="dcterms:W3CDTF">2023-07-26T02:04:33Z</dcterms:created>
  <dcterms:modified xsi:type="dcterms:W3CDTF">2023-08-03T01:39:38Z</dcterms:modified>
</cp:coreProperties>
</file>