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4" r:id="rId4"/>
    <p:sldId id="275" r:id="rId5"/>
    <p:sldId id="276" r:id="rId6"/>
    <p:sldId id="277" r:id="rId7"/>
    <p:sldId id="278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0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24" autoAdjust="0"/>
  </p:normalViewPr>
  <p:slideViewPr>
    <p:cSldViewPr snapToGrid="0" showGuides="1">
      <p:cViewPr varScale="1">
        <p:scale>
          <a:sx n="59" d="100"/>
          <a:sy n="59" d="100"/>
        </p:scale>
        <p:origin x="8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26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50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3737D68-3436-4DB4-AD39-5A62214D684F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84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522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02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35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70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40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43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28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9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2023/7/28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5306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54E3D5-7103-B069-6C77-2F3E4D518A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0" i="0" dirty="0">
                <a:effectLst/>
                <a:latin typeface="system-ui"/>
              </a:rPr>
              <a:t>呼吸内科经典记忆口诀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9D2D713-3916-D757-F1DF-2EA4C41A0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68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752600"/>
            <a:ext cx="11342914" cy="4821224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15</a:t>
            </a:r>
            <a:r>
              <a:rPr lang="zh-CN" altLang="en-US" sz="2400" b="1" dirty="0"/>
              <a:t>、流行性感冒：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流感病毒呈球形</a:t>
            </a:r>
            <a:r>
              <a:rPr lang="en-US" altLang="zh-CN" sz="2400" b="1" dirty="0"/>
              <a:t>,</a:t>
            </a:r>
            <a:r>
              <a:rPr lang="zh-CN" altLang="en-US" sz="2400" b="1" dirty="0"/>
              <a:t>分为三型甲乙丙</a:t>
            </a:r>
            <a:r>
              <a:rPr lang="en-US" altLang="zh-CN" sz="2400" b="1" dirty="0"/>
              <a:t>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甲型病毒易易变异</a:t>
            </a:r>
            <a:r>
              <a:rPr lang="en-US" altLang="zh-CN" sz="2400" b="1" dirty="0"/>
              <a:t>,</a:t>
            </a:r>
            <a:r>
              <a:rPr lang="zh-CN" altLang="en-US" sz="2400" b="1" dirty="0"/>
              <a:t>产生亚型致流行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上感症状多较轻</a:t>
            </a:r>
            <a:r>
              <a:rPr lang="en-US" altLang="zh-CN" sz="2400" b="1" dirty="0"/>
              <a:t>, </a:t>
            </a:r>
            <a:r>
              <a:rPr lang="zh-CN" altLang="en-US" sz="2400" b="1" dirty="0"/>
              <a:t>全身中毒症状重</a:t>
            </a:r>
            <a:r>
              <a:rPr lang="en-US" altLang="zh-CN" sz="2400" b="1" dirty="0"/>
              <a:t>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鼻塞流涕与干咳</a:t>
            </a:r>
            <a:r>
              <a:rPr lang="en-US" altLang="zh-CN" sz="2400" b="1" dirty="0"/>
              <a:t>, </a:t>
            </a:r>
            <a:r>
              <a:rPr lang="zh-CN" altLang="en-US" sz="2400" b="1" dirty="0"/>
              <a:t>寒热头痛酸痛困</a:t>
            </a:r>
            <a:r>
              <a:rPr lang="en-US" altLang="zh-CN" sz="2400" b="1" dirty="0"/>
              <a:t>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老幼体弱防肺炎</a:t>
            </a:r>
            <a:r>
              <a:rPr lang="en-US" altLang="zh-CN" sz="2400" b="1" dirty="0"/>
              <a:t>,</a:t>
            </a:r>
            <a:r>
              <a:rPr lang="zh-CN" altLang="en-US" sz="2400" b="1" dirty="0"/>
              <a:t>隔离护理对症则</a:t>
            </a:r>
          </a:p>
        </p:txBody>
      </p:sp>
    </p:spTree>
    <p:extLst>
      <p:ext uri="{BB962C8B-B14F-4D97-AF65-F5344CB8AC3E}">
        <p14:creationId xmlns:p14="http://schemas.microsoft.com/office/powerpoint/2010/main" val="1493614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752600"/>
            <a:ext cx="11342914" cy="482122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16</a:t>
            </a:r>
            <a:r>
              <a:rPr lang="zh-CN" altLang="en-US" sz="2400" b="1" dirty="0"/>
              <a:t>、急性上呼吸道感染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症状</a:t>
            </a:r>
            <a:r>
              <a:rPr lang="en-US" altLang="zh-CN" sz="2400" b="1" dirty="0"/>
              <a:t>——</a:t>
            </a:r>
            <a:r>
              <a:rPr lang="zh-CN" altLang="en-US" sz="2400" b="1" dirty="0"/>
              <a:t>鼻塞清涕身不适，咽痒后痛稠鼻涕。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体征</a:t>
            </a:r>
            <a:r>
              <a:rPr lang="en-US" altLang="zh-CN" sz="2400" b="1" dirty="0"/>
              <a:t>—— </a:t>
            </a:r>
            <a:r>
              <a:rPr lang="zh-CN" altLang="en-US" sz="2400" b="1" dirty="0"/>
              <a:t>鼻分泌多黏膜肿，咽喉充血肺无异。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实验室检查</a:t>
            </a:r>
            <a:r>
              <a:rPr lang="en-US" altLang="zh-CN" sz="2400" b="1" dirty="0"/>
              <a:t>——</a:t>
            </a:r>
            <a:r>
              <a:rPr lang="zh-CN" altLang="en-US" sz="2400" b="1" dirty="0"/>
              <a:t>病毒多见细菌少，细菌感染高中粒。（中性粒细胞增多）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治疗</a:t>
            </a:r>
            <a:r>
              <a:rPr lang="en-US" altLang="zh-CN" sz="2400" b="1" dirty="0"/>
              <a:t>——</a:t>
            </a:r>
            <a:r>
              <a:rPr lang="zh-CN" altLang="en-US" sz="2400" b="1" dirty="0"/>
              <a:t>伤风胶囊病毒灵，发热头痛辨证治。</a:t>
            </a:r>
          </a:p>
        </p:txBody>
      </p:sp>
    </p:spTree>
    <p:extLst>
      <p:ext uri="{BB962C8B-B14F-4D97-AF65-F5344CB8AC3E}">
        <p14:creationId xmlns:p14="http://schemas.microsoft.com/office/powerpoint/2010/main" val="3289142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752600"/>
            <a:ext cx="11342914" cy="482122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17</a:t>
            </a:r>
            <a:r>
              <a:rPr lang="zh-CN" altLang="en-US" sz="2400" b="1" dirty="0"/>
              <a:t>、急性支气管炎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上呼吸道先感染，继而胸胀又咳嗽。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体温不高或低热，干湿罗音呈分散。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透视只见纹理粗，白</a:t>
            </a:r>
            <a:r>
              <a:rPr lang="en-US" altLang="zh-CN" sz="2400" b="1" dirty="0"/>
              <a:t>C</a:t>
            </a:r>
            <a:r>
              <a:rPr lang="zh-CN" altLang="en-US" sz="2400" b="1" dirty="0"/>
              <a:t>升高或不变。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数日数周症消失，抗菌止咳并化痰。</a:t>
            </a:r>
          </a:p>
        </p:txBody>
      </p:sp>
    </p:spTree>
    <p:extLst>
      <p:ext uri="{BB962C8B-B14F-4D97-AF65-F5344CB8AC3E}">
        <p14:creationId xmlns:p14="http://schemas.microsoft.com/office/powerpoint/2010/main" val="60471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752600"/>
            <a:ext cx="11342914" cy="482122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18</a:t>
            </a:r>
            <a:r>
              <a:rPr lang="zh-CN" altLang="en-US" sz="2400" b="1" dirty="0"/>
              <a:t>、慢性支气管炎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咳嗽咳痰或伴喘，程逾两年有间断。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两肺罗音纹理粗，痰检细菌有球杆，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大量中性粒细胞，止咳解痉加祛痰，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发作抗菌参药敏，锻炼戒烟并保暖。</a:t>
            </a:r>
          </a:p>
        </p:txBody>
      </p:sp>
    </p:spTree>
    <p:extLst>
      <p:ext uri="{BB962C8B-B14F-4D97-AF65-F5344CB8AC3E}">
        <p14:creationId xmlns:p14="http://schemas.microsoft.com/office/powerpoint/2010/main" val="38668261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752600"/>
            <a:ext cx="11342914" cy="482122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19</a:t>
            </a:r>
            <a:r>
              <a:rPr lang="zh-CN" altLang="en-US" sz="2400" b="1" dirty="0"/>
              <a:t>、支气管哮喘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胸闷伴喘重气喘，缓时正常发突然。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过敏感染是诱因，满肺哮鸣高嗜酸。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解痉抗菌抗过敏，减敏有效先寻原。</a:t>
            </a:r>
          </a:p>
        </p:txBody>
      </p:sp>
    </p:spTree>
    <p:extLst>
      <p:ext uri="{BB962C8B-B14F-4D97-AF65-F5344CB8AC3E}">
        <p14:creationId xmlns:p14="http://schemas.microsoft.com/office/powerpoint/2010/main" val="5614106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752600"/>
            <a:ext cx="11342914" cy="482122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20</a:t>
            </a:r>
            <a:r>
              <a:rPr lang="zh-CN" altLang="en-US" sz="2400" b="1" dirty="0"/>
              <a:t>、支气管哮喘与心源性哮喘的鉴别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支气管哮喘：支哮反复因过敏，冬春多见时不定。终末咳出少粘痰，双肺布满干罗音。肺野清晰或气肿，有效平喘宜解释。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心源性哮喘：心喘阵发是心病，常在夜间阵发性。重者紫绀红泡痰。肺底较多湿罗音。左心增大肺淤血，治疗关键应强心。</a:t>
            </a:r>
          </a:p>
        </p:txBody>
      </p:sp>
    </p:spTree>
    <p:extLst>
      <p:ext uri="{BB962C8B-B14F-4D97-AF65-F5344CB8AC3E}">
        <p14:creationId xmlns:p14="http://schemas.microsoft.com/office/powerpoint/2010/main" val="42201876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752600"/>
            <a:ext cx="11342914" cy="4821224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21</a:t>
            </a:r>
            <a:r>
              <a:rPr lang="zh-CN" altLang="en-US" sz="2400" b="1" dirty="0"/>
              <a:t>、肺炎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肺炎球菌最常见，铁锈色痰是特点。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高热胸痛咳脓痰，叩诊浊音强语颤。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白细胞高痰有菌，致密阴影呈片</a:t>
            </a:r>
            <a:r>
              <a:rPr lang="en-US" altLang="zh-CN" sz="2400" b="1" dirty="0"/>
              <a:t>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消散病期多罗音，阴影变淡至全散。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肺球首选青霉素，阴杆休克宜多联。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胸痛剧烈患侧卧，胶布固定痛可减。</a:t>
            </a:r>
          </a:p>
        </p:txBody>
      </p:sp>
    </p:spTree>
    <p:extLst>
      <p:ext uri="{BB962C8B-B14F-4D97-AF65-F5344CB8AC3E}">
        <p14:creationId xmlns:p14="http://schemas.microsoft.com/office/powerpoint/2010/main" val="366842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752600"/>
            <a:ext cx="11342914" cy="4821224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22</a:t>
            </a:r>
            <a:r>
              <a:rPr lang="zh-CN" altLang="en-US" sz="2400" b="1" dirty="0"/>
              <a:t>、肺结核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1</a:t>
            </a:r>
            <a:r>
              <a:rPr lang="zh-CN" altLang="en-US" sz="2400" b="1" dirty="0"/>
              <a:t>、表现：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乏力消瘦发病慢，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午后潮热咳血痰。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涂片培养结核菌，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OT</a:t>
            </a:r>
            <a:r>
              <a:rPr lang="zh-CN" altLang="en-US" sz="2400" b="1" dirty="0"/>
              <a:t>强阳助诊断。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浸润干酪或空洞，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纤维钙化</a:t>
            </a:r>
            <a:r>
              <a:rPr lang="en-US" altLang="zh-CN" sz="2400" b="1" dirty="0"/>
              <a:t>X</a:t>
            </a:r>
            <a:r>
              <a:rPr lang="zh-CN" altLang="en-US" sz="2400" b="1" dirty="0"/>
              <a:t>线见。</a:t>
            </a:r>
          </a:p>
        </p:txBody>
      </p:sp>
    </p:spTree>
    <p:extLst>
      <p:ext uri="{BB962C8B-B14F-4D97-AF65-F5344CB8AC3E}">
        <p14:creationId xmlns:p14="http://schemas.microsoft.com/office/powerpoint/2010/main" val="14969926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752600"/>
            <a:ext cx="11342914" cy="4821224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22</a:t>
            </a:r>
            <a:r>
              <a:rPr lang="zh-CN" altLang="en-US" sz="2400" b="1" dirty="0"/>
              <a:t>、肺结核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2</a:t>
            </a:r>
            <a:r>
              <a:rPr lang="zh-CN" altLang="en-US" sz="2400" b="1" dirty="0"/>
              <a:t>、分型原发型：</a:t>
            </a:r>
            <a:r>
              <a:rPr lang="en-US" altLang="zh-CN" sz="2400" b="1" dirty="0"/>
              <a:t>I</a:t>
            </a:r>
            <a:r>
              <a:rPr lang="zh-CN" altLang="en-US" sz="2400" b="1" dirty="0"/>
              <a:t>型原发哑铃灶，（原发综合征，胸片中的哑铃型病灶）肺门淋巴见幼年。（常见于幼儿少年期） 血行播散型：</a:t>
            </a:r>
            <a:r>
              <a:rPr lang="en-US" altLang="zh-CN" sz="2400" b="1" dirty="0"/>
              <a:t>II</a:t>
            </a:r>
            <a:r>
              <a:rPr lang="zh-CN" altLang="en-US" sz="2400" b="1" dirty="0"/>
              <a:t>型浸润干燥型，粟粒阴影肺满点。 浸润型：</a:t>
            </a:r>
            <a:r>
              <a:rPr lang="en-US" altLang="zh-CN" sz="2400" b="1" dirty="0"/>
              <a:t>III</a:t>
            </a:r>
            <a:r>
              <a:rPr lang="zh-CN" altLang="en-US" sz="2400" b="1" dirty="0"/>
              <a:t>型浸润干酪性，絮状阴影尤肺尖。慢纤洞型：</a:t>
            </a:r>
            <a:r>
              <a:rPr lang="en-US" altLang="zh-CN" sz="2400" b="1" dirty="0"/>
              <a:t>IV</a:t>
            </a:r>
            <a:r>
              <a:rPr lang="zh-CN" altLang="en-US" sz="2400" b="1" dirty="0"/>
              <a:t>型空洞气管移，肺纹柳状症明显。慢纤洞型：</a:t>
            </a:r>
            <a:r>
              <a:rPr lang="en-US" altLang="zh-CN" sz="2400" b="1" dirty="0"/>
              <a:t>V</a:t>
            </a:r>
            <a:r>
              <a:rPr lang="zh-CN" altLang="en-US" sz="2400" b="1" dirty="0"/>
              <a:t>型胸水胸膜厚，另名结核胸膜炎。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2400" b="1" dirty="0"/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3</a:t>
            </a:r>
            <a:r>
              <a:rPr lang="zh-CN" altLang="en-US" sz="2400" b="1" dirty="0"/>
              <a:t>、治疗原则：抗痨早期要适量，规律全程并多联。用药：异烟利福链霉素，（异烟肼、利福平、利福定、利福喷丁）乙胺吡嗪是一线。（乙胺丁醇、吡嗪酰胺）用法：半至两年日顿服，巧定联数与时间。</a:t>
            </a:r>
          </a:p>
        </p:txBody>
      </p:sp>
    </p:spTree>
    <p:extLst>
      <p:ext uri="{BB962C8B-B14F-4D97-AF65-F5344CB8AC3E}">
        <p14:creationId xmlns:p14="http://schemas.microsoft.com/office/powerpoint/2010/main" val="19142450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752600"/>
            <a:ext cx="11342914" cy="482122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23</a:t>
            </a:r>
            <a:r>
              <a:rPr lang="zh-CN" altLang="en-US" sz="2400" b="1" dirty="0"/>
              <a:t>、支气管扩张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长期咳嗽多脓痰</a:t>
            </a:r>
            <a:r>
              <a:rPr lang="en-US" altLang="zh-CN" sz="2400" b="1" dirty="0"/>
              <a:t>,</a:t>
            </a:r>
            <a:r>
              <a:rPr lang="zh-CN" altLang="en-US" sz="2400" b="1" dirty="0"/>
              <a:t>间接咯血肺感染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局限湿音杵状指，阴影卷发成囊环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肺部</a:t>
            </a:r>
            <a:r>
              <a:rPr lang="en-US" altLang="zh-CN" sz="2400" b="1" dirty="0"/>
              <a:t>CT</a:t>
            </a:r>
            <a:r>
              <a:rPr lang="zh-CN" altLang="en-US" sz="2400" b="1" dirty="0"/>
              <a:t>碘造影，纤支镜查都诊断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抗菌祛痰加止血，体位引流极相关</a:t>
            </a:r>
          </a:p>
        </p:txBody>
      </p:sp>
    </p:spTree>
    <p:extLst>
      <p:ext uri="{BB962C8B-B14F-4D97-AF65-F5344CB8AC3E}">
        <p14:creationId xmlns:p14="http://schemas.microsoft.com/office/powerpoint/2010/main" val="2808247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dirty="0"/>
              <a:t>1</a:t>
            </a:r>
            <a:r>
              <a:rPr lang="zh-CN" altLang="en-US" sz="2400" dirty="0"/>
              <a:t>、慢性肺心病并发症：肺脑酸碱心失常，休克出血</a:t>
            </a:r>
            <a:r>
              <a:rPr lang="en-US" altLang="zh-CN" sz="2400" dirty="0"/>
              <a:t>DIC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dirty="0"/>
              <a:t>2</a:t>
            </a:r>
            <a:r>
              <a:rPr lang="zh-CN" altLang="en-US" sz="2400" dirty="0"/>
              <a:t>、控制哮喘急性发作的治疗方法：两碱激素色甘酸、肾上抗钙酮替芬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dirty="0"/>
              <a:t>3</a:t>
            </a:r>
            <a:r>
              <a:rPr lang="zh-CN" altLang="en-US" sz="2400" dirty="0"/>
              <a:t>、重度哮喘的处理：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dirty="0"/>
              <a:t>“一补二纠氨茶碱、氧疗两素兴奋剂”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dirty="0"/>
              <a:t>一补</a:t>
            </a:r>
            <a:r>
              <a:rPr lang="en-US" altLang="zh-CN" sz="2400" dirty="0"/>
              <a:t>——</a:t>
            </a:r>
            <a:r>
              <a:rPr lang="zh-CN" altLang="en-US" sz="2400" dirty="0"/>
              <a:t>补液 ，二纠</a:t>
            </a:r>
            <a:r>
              <a:rPr lang="en-US" altLang="zh-CN" sz="2400" dirty="0"/>
              <a:t>——</a:t>
            </a:r>
            <a:r>
              <a:rPr lang="zh-CN" altLang="en-US" sz="2400" dirty="0"/>
              <a:t>纠正酸中毒、纠正电解质紊乱， 氨茶碱</a:t>
            </a:r>
            <a:r>
              <a:rPr lang="en-US" altLang="zh-CN" sz="2400" dirty="0"/>
              <a:t>——</a:t>
            </a:r>
            <a:r>
              <a:rPr lang="zh-CN" altLang="en-US" sz="2400" dirty="0"/>
              <a:t>氨茶碱静脉注射或静脉滴注，氧疗</a:t>
            </a:r>
            <a:r>
              <a:rPr lang="en-US" altLang="zh-CN" sz="2400" dirty="0"/>
              <a:t>——</a:t>
            </a:r>
            <a:r>
              <a:rPr lang="zh-CN" altLang="en-US" sz="2400" dirty="0"/>
              <a:t>氧疗 ，“两素”</a:t>
            </a:r>
            <a:r>
              <a:rPr lang="en-US" altLang="zh-CN" sz="2400" dirty="0"/>
              <a:t>——</a:t>
            </a:r>
            <a:r>
              <a:rPr lang="zh-CN" altLang="en-US" sz="2400" dirty="0"/>
              <a:t>糖皮质激素、抗生素 “兴奋剂”</a:t>
            </a:r>
            <a:r>
              <a:rPr lang="en-US" altLang="zh-CN" sz="2400" dirty="0"/>
              <a:t>——β2</a:t>
            </a:r>
            <a:r>
              <a:rPr lang="zh-CN" altLang="en-US" sz="2400" dirty="0"/>
              <a:t>受体兴奋剂雾化吸入</a:t>
            </a:r>
          </a:p>
        </p:txBody>
      </p:sp>
    </p:spTree>
    <p:extLst>
      <p:ext uri="{BB962C8B-B14F-4D97-AF65-F5344CB8AC3E}">
        <p14:creationId xmlns:p14="http://schemas.microsoft.com/office/powerpoint/2010/main" val="23852487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752600"/>
            <a:ext cx="11342914" cy="482122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24</a:t>
            </a:r>
            <a:r>
              <a:rPr lang="zh-CN" altLang="en-US" sz="2400" b="1" dirty="0"/>
              <a:t>、肺气肿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慢咳气促活动重，叩诊过清桶状胸。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隙宽亮高横膈降，通气量少残气充。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除因对症止咳喘，氧疗并练呼吸功。</a:t>
            </a:r>
          </a:p>
        </p:txBody>
      </p:sp>
    </p:spTree>
    <p:extLst>
      <p:ext uri="{BB962C8B-B14F-4D97-AF65-F5344CB8AC3E}">
        <p14:creationId xmlns:p14="http://schemas.microsoft.com/office/powerpoint/2010/main" val="22607231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752600"/>
            <a:ext cx="11342914" cy="482122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25</a:t>
            </a:r>
            <a:r>
              <a:rPr lang="zh-CN" altLang="en-US" sz="2400" b="1" dirty="0"/>
              <a:t>、肺脓肿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寒热胸痛与咳嗽，大量脓痰闻恶臭。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白球增高有细菌，脓腔液平影浓厚。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青红灭滴或头孢，雾化祛痰加引流。</a:t>
            </a:r>
          </a:p>
        </p:txBody>
      </p:sp>
    </p:spTree>
    <p:extLst>
      <p:ext uri="{BB962C8B-B14F-4D97-AF65-F5344CB8AC3E}">
        <p14:creationId xmlns:p14="http://schemas.microsoft.com/office/powerpoint/2010/main" val="27964075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752600"/>
            <a:ext cx="11342914" cy="482122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26</a:t>
            </a:r>
            <a:r>
              <a:rPr lang="zh-CN" altLang="en-US" sz="2400" b="1" dirty="0"/>
              <a:t>、自发气胸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突然胸痛闷咳喘，呼吸极难烦不安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患侧光强纵隔移，叩诊鼓音肋饱满，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限动抽气除病因，吸氧通便防感染。</a:t>
            </a:r>
          </a:p>
        </p:txBody>
      </p:sp>
    </p:spTree>
    <p:extLst>
      <p:ext uri="{BB962C8B-B14F-4D97-AF65-F5344CB8AC3E}">
        <p14:creationId xmlns:p14="http://schemas.microsoft.com/office/powerpoint/2010/main" val="27508576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752600"/>
            <a:ext cx="11342914" cy="482122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27</a:t>
            </a:r>
            <a:r>
              <a:rPr lang="zh-CN" altLang="en-US" sz="2400" b="1" dirty="0"/>
              <a:t>、成人呼吸窘迫综合征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原病治程呼吸难，气促</a:t>
            </a:r>
            <a:r>
              <a:rPr lang="en-US" altLang="zh-CN" sz="2400" b="1" dirty="0"/>
              <a:t>35</a:t>
            </a:r>
            <a:r>
              <a:rPr lang="zh-CN" altLang="en-US" sz="2400" b="1" dirty="0"/>
              <a:t>有紫绀（</a:t>
            </a:r>
            <a:r>
              <a:rPr lang="en-US" altLang="zh-CN" sz="2400" b="1" dirty="0"/>
              <a:t>R 〉35</a:t>
            </a:r>
            <a:r>
              <a:rPr lang="zh-CN" altLang="en-US" sz="2400" b="1" dirty="0"/>
              <a:t>次</a:t>
            </a:r>
            <a:r>
              <a:rPr lang="en-US" altLang="zh-CN" sz="2400" b="1" dirty="0"/>
              <a:t>/</a:t>
            </a:r>
            <a:r>
              <a:rPr lang="zh-CN" altLang="en-US" sz="2400" b="1" dirty="0"/>
              <a:t>分）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肺泡血管弥漫损，毛玻片状泛实变。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正压给氧加激素，去除病因抢时间。</a:t>
            </a:r>
          </a:p>
        </p:txBody>
      </p:sp>
    </p:spTree>
    <p:extLst>
      <p:ext uri="{BB962C8B-B14F-4D97-AF65-F5344CB8AC3E}">
        <p14:creationId xmlns:p14="http://schemas.microsoft.com/office/powerpoint/2010/main" val="8475940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752600"/>
            <a:ext cx="11342914" cy="4821224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28</a:t>
            </a:r>
            <a:r>
              <a:rPr lang="zh-CN" altLang="en-US" sz="2400" b="1" dirty="0"/>
              <a:t>、肺栓塞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突发胸痛呼吸难，发热咳嗽血性痰。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胸片病变不明显，血管造影助诊断。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除因对症止剧痛，肝素抗凝酶溶栓。</a:t>
            </a:r>
            <a:endParaRPr lang="en-US" altLang="zh-CN" sz="2400" b="1" dirty="0"/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29</a:t>
            </a:r>
            <a:r>
              <a:rPr lang="zh-CN" altLang="en-US" sz="2400" b="1" dirty="0"/>
              <a:t>、慢性肺心病并发症：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肺脑酸碱心失常 </a:t>
            </a:r>
            <a:r>
              <a:rPr lang="en-US" altLang="zh-CN" sz="2400" b="1" dirty="0"/>
              <a:t>,</a:t>
            </a:r>
            <a:r>
              <a:rPr lang="zh-CN" altLang="en-US" sz="2400" b="1" dirty="0"/>
              <a:t>休克出血</a:t>
            </a:r>
            <a:r>
              <a:rPr lang="en-US" altLang="zh-CN" sz="2400" b="1" dirty="0"/>
              <a:t>DIC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6156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506506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4</a:t>
            </a:r>
            <a:r>
              <a:rPr lang="zh-CN" altLang="en-US" sz="2400" b="1" dirty="0"/>
              <a:t>、感染性休克的治疗：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dirty="0"/>
              <a:t>“休感激、慢活乱，重点保护心肺肾”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dirty="0"/>
              <a:t>“休”</a:t>
            </a:r>
            <a:r>
              <a:rPr lang="en-US" altLang="zh-CN" sz="2400" dirty="0"/>
              <a:t>——</a:t>
            </a:r>
            <a:r>
              <a:rPr lang="zh-CN" altLang="en-US" sz="2400" dirty="0"/>
              <a:t>补充血容量，治疗休克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dirty="0"/>
              <a:t>“感”</a:t>
            </a:r>
            <a:r>
              <a:rPr lang="en-US" altLang="zh-CN" sz="2400" dirty="0"/>
              <a:t>——</a:t>
            </a:r>
            <a:r>
              <a:rPr lang="zh-CN" altLang="en-US" sz="2400" dirty="0"/>
              <a:t>控制感染 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dirty="0"/>
              <a:t>“激”</a:t>
            </a:r>
            <a:r>
              <a:rPr lang="en-US" altLang="zh-CN" sz="2400" dirty="0"/>
              <a:t>——</a:t>
            </a:r>
            <a:r>
              <a:rPr lang="zh-CN" altLang="en-US" sz="2400" dirty="0"/>
              <a:t>糖皮质激素的应用 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dirty="0"/>
              <a:t>“慢”</a:t>
            </a:r>
            <a:r>
              <a:rPr lang="en-US" altLang="zh-CN" sz="2400" dirty="0"/>
              <a:t>——</a:t>
            </a:r>
            <a:r>
              <a:rPr lang="zh-CN" altLang="en-US" sz="2400" dirty="0"/>
              <a:t>缓慢输液，防止出现心功不全 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dirty="0"/>
              <a:t>“活”</a:t>
            </a:r>
            <a:r>
              <a:rPr lang="en-US" altLang="zh-CN" sz="2400" dirty="0"/>
              <a:t>——</a:t>
            </a:r>
            <a:r>
              <a:rPr lang="zh-CN" altLang="en-US" sz="2400" dirty="0"/>
              <a:t>血管活性物质的应用 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dirty="0"/>
              <a:t>“乱”</a:t>
            </a:r>
            <a:r>
              <a:rPr lang="en-US" altLang="zh-CN" sz="2400" dirty="0"/>
              <a:t>——</a:t>
            </a:r>
            <a:r>
              <a:rPr lang="zh-CN" altLang="en-US" sz="2400" dirty="0"/>
              <a:t>纠正水、电解质和酸碱紊乱</a:t>
            </a:r>
          </a:p>
        </p:txBody>
      </p:sp>
    </p:spTree>
    <p:extLst>
      <p:ext uri="{BB962C8B-B14F-4D97-AF65-F5344CB8AC3E}">
        <p14:creationId xmlns:p14="http://schemas.microsoft.com/office/powerpoint/2010/main" val="1493719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5065065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5</a:t>
            </a:r>
            <a:r>
              <a:rPr lang="zh-CN" altLang="en-US" sz="2400" b="1" dirty="0"/>
              <a:t>、慢性支气管炎相鉴别的疾病：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“爱惜阔小姐”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“爱”</a:t>
            </a:r>
            <a:r>
              <a:rPr lang="en-US" altLang="zh-CN" sz="2400" b="1" dirty="0"/>
              <a:t>——</a:t>
            </a:r>
            <a:r>
              <a:rPr lang="zh-CN" altLang="en-US" sz="2400" b="1" dirty="0"/>
              <a:t>肺癌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“惜”</a:t>
            </a:r>
            <a:r>
              <a:rPr lang="en-US" altLang="zh-CN" sz="2400" b="1" dirty="0"/>
              <a:t>——</a:t>
            </a:r>
            <a:r>
              <a:rPr lang="zh-CN" altLang="en-US" sz="2400" b="1" dirty="0"/>
              <a:t>矽肺及其他尘肺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“阔”</a:t>
            </a:r>
            <a:r>
              <a:rPr lang="en-US" altLang="zh-CN" sz="2400" b="1" dirty="0"/>
              <a:t>——</a:t>
            </a:r>
            <a:r>
              <a:rPr lang="zh-CN" altLang="en-US" sz="2400" b="1" dirty="0"/>
              <a:t>支气管扩张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“小”</a:t>
            </a:r>
            <a:r>
              <a:rPr lang="en-US" altLang="zh-CN" sz="2400" b="1" dirty="0"/>
              <a:t>——</a:t>
            </a:r>
            <a:r>
              <a:rPr lang="zh-CN" altLang="en-US" sz="2400" b="1" dirty="0"/>
              <a:t>支气管哮喘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“姐”</a:t>
            </a:r>
            <a:r>
              <a:rPr lang="en-US" altLang="zh-CN" sz="2400" b="1" dirty="0"/>
              <a:t>——</a:t>
            </a:r>
            <a:r>
              <a:rPr lang="zh-CN" altLang="en-US" sz="2400" b="1" dirty="0"/>
              <a:t>肺结核</a:t>
            </a:r>
          </a:p>
        </p:txBody>
      </p:sp>
    </p:spTree>
    <p:extLst>
      <p:ext uri="{BB962C8B-B14F-4D97-AF65-F5344CB8AC3E}">
        <p14:creationId xmlns:p14="http://schemas.microsoft.com/office/powerpoint/2010/main" val="1317402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342914" cy="5391636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1650" b="1" dirty="0"/>
              <a:t>6</a:t>
            </a:r>
            <a:r>
              <a:rPr lang="zh-CN" altLang="en-US" sz="1650" b="1" dirty="0"/>
              <a:t>、与慢性肺心病相鉴别的疾病：“冠丰园”（此为上海一家有名的食品公司）冠心病、风湿性心瓣膜病、原发性心肌病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1650" b="1" dirty="0"/>
              <a:t>7</a:t>
            </a:r>
            <a:r>
              <a:rPr lang="zh-CN" altLang="en-US" sz="1650" b="1" dirty="0"/>
              <a:t>、肺结核的鉴别诊断：“直言爱阔农” 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1650" b="1" dirty="0"/>
              <a:t>“直”</a:t>
            </a:r>
            <a:r>
              <a:rPr lang="en-US" altLang="zh-CN" sz="1650" b="1" dirty="0"/>
              <a:t>——</a:t>
            </a:r>
            <a:r>
              <a:rPr lang="zh-CN" altLang="en-US" sz="1650" b="1" dirty="0"/>
              <a:t>慢性支气管炎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1650" b="1" dirty="0"/>
              <a:t>“言”</a:t>
            </a:r>
            <a:r>
              <a:rPr lang="en-US" altLang="zh-CN" sz="1650" b="1" dirty="0"/>
              <a:t>——</a:t>
            </a:r>
            <a:r>
              <a:rPr lang="zh-CN" altLang="en-US" sz="1650" b="1" dirty="0"/>
              <a:t>肺炎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1650" b="1" dirty="0"/>
              <a:t>“爱”</a:t>
            </a:r>
            <a:r>
              <a:rPr lang="en-US" altLang="zh-CN" sz="1650" b="1" dirty="0"/>
              <a:t>——</a:t>
            </a:r>
            <a:r>
              <a:rPr lang="zh-CN" altLang="en-US" sz="1650" b="1" dirty="0"/>
              <a:t>肺癌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1650" b="1" dirty="0"/>
              <a:t>“阔”</a:t>
            </a:r>
            <a:r>
              <a:rPr lang="en-US" altLang="zh-CN" sz="1650" b="1" dirty="0"/>
              <a:t>——</a:t>
            </a:r>
            <a:r>
              <a:rPr lang="zh-CN" altLang="en-US" sz="1650" b="1" dirty="0"/>
              <a:t>支气管扩张 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1650" b="1" dirty="0"/>
              <a:t>“农”</a:t>
            </a:r>
            <a:r>
              <a:rPr lang="en-US" altLang="zh-CN" sz="1650" b="1" dirty="0"/>
              <a:t>——</a:t>
            </a:r>
            <a:r>
              <a:rPr lang="zh-CN" altLang="en-US" sz="1650" b="1" dirty="0"/>
              <a:t>肺脓肿</a:t>
            </a:r>
          </a:p>
        </p:txBody>
      </p:sp>
    </p:spTree>
    <p:extLst>
      <p:ext uri="{BB962C8B-B14F-4D97-AF65-F5344CB8AC3E}">
        <p14:creationId xmlns:p14="http://schemas.microsoft.com/office/powerpoint/2010/main" val="1671027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342914" cy="5391636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8</a:t>
            </a:r>
            <a:r>
              <a:rPr lang="zh-CN" altLang="en-US" sz="2400" b="1" dirty="0"/>
              <a:t>、大叶性肺炎七绝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充血水肿红色变，灰色肝变溶解散，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胸痛咳嗽铁锈痰，呼吸困难肺实变。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9</a:t>
            </a:r>
            <a:r>
              <a:rPr lang="zh-CN" altLang="en-US" sz="2400" b="1" dirty="0"/>
              <a:t>、小叶性肺炎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老弱病残混合感，细支气管为中心化脓性炎。</a:t>
            </a:r>
          </a:p>
        </p:txBody>
      </p:sp>
    </p:spTree>
    <p:extLst>
      <p:ext uri="{BB962C8B-B14F-4D97-AF65-F5344CB8AC3E}">
        <p14:creationId xmlns:p14="http://schemas.microsoft.com/office/powerpoint/2010/main" val="2625576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752600"/>
            <a:ext cx="11342914" cy="4821224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10</a:t>
            </a:r>
            <a:r>
              <a:rPr lang="zh-CN" altLang="en-US" sz="2400" b="1" dirty="0"/>
              <a:t>、慢性肺心病并发症：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肺脑酸碱心失常</a:t>
            </a:r>
            <a:r>
              <a:rPr lang="en-US" altLang="zh-CN" sz="2400" b="1" dirty="0"/>
              <a:t>,</a:t>
            </a:r>
            <a:r>
              <a:rPr lang="zh-CN" altLang="en-US" sz="2400" b="1" dirty="0"/>
              <a:t>休克出血</a:t>
            </a:r>
            <a:r>
              <a:rPr lang="en-US" altLang="zh-CN" sz="2400" b="1" dirty="0"/>
              <a:t>DIC.</a:t>
            </a:r>
          </a:p>
          <a:p>
            <a:pPr marL="0" indent="0">
              <a:lnSpc>
                <a:spcPct val="200000"/>
              </a:lnSpc>
              <a:buNone/>
            </a:pPr>
            <a:endParaRPr lang="en-US" altLang="zh-CN" sz="2400" b="1" dirty="0"/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11</a:t>
            </a:r>
            <a:r>
              <a:rPr lang="zh-CN" altLang="en-US" sz="2400" b="1" dirty="0"/>
              <a:t>、支气管歌诀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主支气管左和右，各有特点要记住；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左支细长右粗短，异物坠落多入右。</a:t>
            </a:r>
          </a:p>
        </p:txBody>
      </p:sp>
    </p:spTree>
    <p:extLst>
      <p:ext uri="{BB962C8B-B14F-4D97-AF65-F5344CB8AC3E}">
        <p14:creationId xmlns:p14="http://schemas.microsoft.com/office/powerpoint/2010/main" val="880468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752600"/>
            <a:ext cx="11342914" cy="4821224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13</a:t>
            </a:r>
            <a:r>
              <a:rPr lang="zh-CN" altLang="en-US" sz="2400" b="1" dirty="0"/>
              <a:t>、感染性休克的治疗：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“休感激、慢活乱，重点保护心肺肾”；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“休”</a:t>
            </a:r>
            <a:r>
              <a:rPr lang="en-US" altLang="zh-CN" sz="2400" b="1" dirty="0"/>
              <a:t>——</a:t>
            </a:r>
            <a:r>
              <a:rPr lang="zh-CN" altLang="en-US" sz="2400" b="1" dirty="0"/>
              <a:t>补充血容量，治疗休克；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“感”</a:t>
            </a:r>
            <a:r>
              <a:rPr lang="en-US" altLang="zh-CN" sz="2400" b="1" dirty="0"/>
              <a:t>——</a:t>
            </a:r>
            <a:r>
              <a:rPr lang="zh-CN" altLang="en-US" sz="2400" b="1" dirty="0"/>
              <a:t>控制感染；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“激”</a:t>
            </a:r>
            <a:r>
              <a:rPr lang="en-US" altLang="zh-CN" sz="2400" b="1" dirty="0"/>
              <a:t>——</a:t>
            </a:r>
            <a:r>
              <a:rPr lang="zh-CN" altLang="en-US" sz="2400" b="1" dirty="0"/>
              <a:t>糖皮质激素的应用；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“慢”</a:t>
            </a:r>
            <a:r>
              <a:rPr lang="en-US" altLang="zh-CN" sz="2400" b="1" dirty="0"/>
              <a:t>——</a:t>
            </a:r>
            <a:r>
              <a:rPr lang="zh-CN" altLang="en-US" sz="2400" b="1" dirty="0"/>
              <a:t>缓慢输液，防止出现心功不全；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“活”</a:t>
            </a:r>
            <a:r>
              <a:rPr lang="en-US" altLang="zh-CN" sz="2400" b="1" dirty="0"/>
              <a:t>——</a:t>
            </a:r>
            <a:r>
              <a:rPr lang="zh-CN" altLang="en-US" sz="2400" b="1" dirty="0"/>
              <a:t>血管活性物质的应用；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“乱”</a:t>
            </a:r>
            <a:r>
              <a:rPr lang="en-US" altLang="zh-CN" sz="2400" b="1" dirty="0"/>
              <a:t>——</a:t>
            </a:r>
            <a:r>
              <a:rPr lang="zh-CN" altLang="en-US" sz="2400" b="1" dirty="0"/>
              <a:t>纠正水、电解质和酸碱紊乱</a:t>
            </a:r>
          </a:p>
        </p:txBody>
      </p:sp>
    </p:spTree>
    <p:extLst>
      <p:ext uri="{BB962C8B-B14F-4D97-AF65-F5344CB8AC3E}">
        <p14:creationId xmlns:p14="http://schemas.microsoft.com/office/powerpoint/2010/main" val="3209605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一、呼吸系统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543" y="1752600"/>
            <a:ext cx="11342914" cy="4821224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14</a:t>
            </a:r>
            <a:r>
              <a:rPr lang="zh-CN" altLang="en-US" sz="2400" b="1" dirty="0"/>
              <a:t>、呼吸衰竭变化有七</a:t>
            </a:r>
            <a:r>
              <a:rPr lang="en-US" altLang="zh-CN" sz="2400" b="1" dirty="0"/>
              <a:t>: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脑心肾血及呼吸，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水电酸碱较复杂，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血气分析是机理，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紫绀抽搐嗜睡昏迷，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给氧通气抢救第一。</a:t>
            </a:r>
          </a:p>
        </p:txBody>
      </p:sp>
    </p:spTree>
    <p:extLst>
      <p:ext uri="{BB962C8B-B14F-4D97-AF65-F5344CB8AC3E}">
        <p14:creationId xmlns:p14="http://schemas.microsoft.com/office/powerpoint/2010/main" val="23082853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蓝色​​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带状</Template>
  <TotalTime>100</TotalTime>
  <Words>1410</Words>
  <Application>Microsoft Office PowerPoint</Application>
  <PresentationFormat>宽屏</PresentationFormat>
  <Paragraphs>150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0" baseType="lpstr">
      <vt:lpstr>system-ui</vt:lpstr>
      <vt:lpstr>阿里巴巴普惠体 B</vt:lpstr>
      <vt:lpstr>阿里巴巴普惠体 M</vt:lpstr>
      <vt:lpstr>Corbel</vt:lpstr>
      <vt:lpstr>Wingdings</vt:lpstr>
      <vt:lpstr>带状</vt:lpstr>
      <vt:lpstr>呼吸内科经典记忆口诀</vt:lpstr>
      <vt:lpstr>一、呼吸系统</vt:lpstr>
      <vt:lpstr>一、呼吸系统</vt:lpstr>
      <vt:lpstr>一、呼吸系统</vt:lpstr>
      <vt:lpstr>一、呼吸系统</vt:lpstr>
      <vt:lpstr>一、呼吸系统</vt:lpstr>
      <vt:lpstr>一、呼吸系统</vt:lpstr>
      <vt:lpstr>一、呼吸系统</vt:lpstr>
      <vt:lpstr>一、呼吸系统</vt:lpstr>
      <vt:lpstr>一、呼吸系统</vt:lpstr>
      <vt:lpstr>一、呼吸系统</vt:lpstr>
      <vt:lpstr>一、呼吸系统</vt:lpstr>
      <vt:lpstr>一、呼吸系统</vt:lpstr>
      <vt:lpstr>一、呼吸系统</vt:lpstr>
      <vt:lpstr>一、呼吸系统</vt:lpstr>
      <vt:lpstr>一、呼吸系统</vt:lpstr>
      <vt:lpstr>一、呼吸系统</vt:lpstr>
      <vt:lpstr>一、呼吸系统</vt:lpstr>
      <vt:lpstr>一、呼吸系统</vt:lpstr>
      <vt:lpstr>一、呼吸系统</vt:lpstr>
      <vt:lpstr>一、呼吸系统</vt:lpstr>
      <vt:lpstr>一、呼吸系统</vt:lpstr>
      <vt:lpstr>一、呼吸系统</vt:lpstr>
      <vt:lpstr>一、呼吸系统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晨 李</dc:creator>
  <cp:lastModifiedBy>晨 李</cp:lastModifiedBy>
  <cp:revision>23</cp:revision>
  <dcterms:created xsi:type="dcterms:W3CDTF">2023-07-26T02:04:33Z</dcterms:created>
  <dcterms:modified xsi:type="dcterms:W3CDTF">2023-07-28T02:07:54Z</dcterms:modified>
</cp:coreProperties>
</file>