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402" r:id="rId4"/>
    <p:sldId id="403" r:id="rId5"/>
    <p:sldId id="404" r:id="rId6"/>
    <p:sldId id="405" r:id="rId7"/>
    <p:sldId id="406" r:id="rId8"/>
    <p:sldId id="407" r:id="rId9"/>
    <p:sldId id="408" r:id="rId10"/>
    <p:sldId id="409" r:id="rId11"/>
    <p:sldId id="410" r:id="rId12"/>
    <p:sldId id="411" r:id="rId13"/>
    <p:sldId id="412" r:id="rId14"/>
    <p:sldId id="413" r:id="rId15"/>
    <p:sldId id="414" r:id="rId16"/>
    <p:sldId id="415" r:id="rId17"/>
    <p:sldId id="416" r:id="rId18"/>
    <p:sldId id="417" r:id="rId19"/>
    <p:sldId id="418" r:id="rId20"/>
    <p:sldId id="419" r:id="rId21"/>
    <p:sldId id="420" r:id="rId22"/>
    <p:sldId id="421" r:id="rId23"/>
    <p:sldId id="422" r:id="rId24"/>
    <p:sldId id="424" r:id="rId25"/>
    <p:sldId id="425" r:id="rId26"/>
    <p:sldId id="426" r:id="rId27"/>
    <p:sldId id="427" r:id="rId28"/>
    <p:sldId id="428" r:id="rId29"/>
    <p:sldId id="429" r:id="rId30"/>
    <p:sldId id="430"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40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24" autoAdjust="0"/>
  </p:normalViewPr>
  <p:slideViewPr>
    <p:cSldViewPr snapToGrid="0" showGuides="1">
      <p:cViewPr varScale="1">
        <p:scale>
          <a:sx n="59" d="100"/>
          <a:sy n="59" d="100"/>
        </p:scale>
        <p:origin x="868"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atin typeface="阿里巴巴普惠体 B" panose="00020600040101010101" pitchFamily="18" charset="-122"/>
                <a:ea typeface="阿里巴巴普惠体 B" panose="00020600040101010101" pitchFamily="18" charset="-122"/>
                <a:cs typeface="阿里巴巴普惠体 B" panose="00020600040101010101" pitchFamily="18" charset="-122"/>
              </a:defRPr>
            </a:lvl1pPr>
          </a:lstStyle>
          <a:p>
            <a:r>
              <a:rPr lang="zh-CN" altLang="en-US" dirty="0"/>
              <a:t>单击此处编辑母版标题样式</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33737D68-3436-4DB4-AD39-5A62214D684F}" type="datetimeFigureOut">
              <a:rPr lang="zh-CN" altLang="en-US" smtClean="0"/>
              <a:t>2023/8/29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4287260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3737D68-3436-4DB4-AD39-5A62214D684F}" type="datetimeFigureOut">
              <a:rPr lang="zh-CN" altLang="en-US" smtClean="0"/>
              <a:t>2023/8/29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973501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a:xfrm>
            <a:off x="838200" y="6422854"/>
            <a:ext cx="2743196" cy="365125"/>
          </a:xfrm>
        </p:spPr>
        <p:txBody>
          <a:bodyPr/>
          <a:lstStyle/>
          <a:p>
            <a:fld id="{33737D68-3436-4DB4-AD39-5A62214D684F}" type="datetimeFigureOut">
              <a:rPr lang="zh-CN" altLang="en-US" smtClean="0"/>
              <a:t>2023/8/29</a:t>
            </a:fld>
            <a:endParaRPr lang="zh-CN" altLang="en-US"/>
          </a:p>
        </p:txBody>
      </p:sp>
      <p:sp>
        <p:nvSpPr>
          <p:cNvPr id="5" name="Footer Placeholder 4"/>
          <p:cNvSpPr>
            <a:spLocks noGrp="1"/>
          </p:cNvSpPr>
          <p:nvPr>
            <p:ph type="ftr" sz="quarter" idx="11"/>
          </p:nvPr>
        </p:nvSpPr>
        <p:spPr>
          <a:xfrm>
            <a:off x="3776135" y="6422854"/>
            <a:ext cx="4279669" cy="365125"/>
          </a:xfrm>
        </p:spPr>
        <p:txBody>
          <a:bodyPr/>
          <a:lstStyle/>
          <a:p>
            <a:endParaRPr lang="zh-CN" altLang="en-US"/>
          </a:p>
        </p:txBody>
      </p:sp>
      <p:sp>
        <p:nvSpPr>
          <p:cNvPr id="6" name="Slide Number Placeholder 5"/>
          <p:cNvSpPr>
            <a:spLocks noGrp="1"/>
          </p:cNvSpPr>
          <p:nvPr>
            <p:ph type="sldNum" sz="quarter" idx="12"/>
          </p:nvPr>
        </p:nvSpPr>
        <p:spPr>
          <a:xfrm>
            <a:off x="8073048" y="6422854"/>
            <a:ext cx="879759" cy="365125"/>
          </a:xfrm>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2148498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阿里巴巴普惠体 B" panose="00020600040101010101" pitchFamily="18" charset="-122"/>
                <a:ea typeface="阿里巴巴普惠体 B" panose="00020600040101010101" pitchFamily="18" charset="-122"/>
                <a:cs typeface="阿里巴巴普惠体 B" panose="00020600040101010101" pitchFamily="18" charset="-122"/>
              </a:defRPr>
            </a:lvl1pPr>
          </a:lstStyle>
          <a:p>
            <a:r>
              <a:rPr lang="zh-CN" altLang="en-US" dirty="0"/>
              <a:t>单击此处编辑母版标题样式</a:t>
            </a:r>
            <a:endParaRPr lang="en-US" dirty="0"/>
          </a:p>
        </p:txBody>
      </p:sp>
      <p:sp>
        <p:nvSpPr>
          <p:cNvPr id="3" name="Content Placeholder 2"/>
          <p:cNvSpPr>
            <a:spLocks noGrp="1"/>
          </p:cNvSpPr>
          <p:nvPr>
            <p:ph idx="1"/>
          </p:nvPr>
        </p:nvSpPr>
        <p:spPr/>
        <p:txBody>
          <a:bodyPr/>
          <a:lstStyle>
            <a:lvl1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1pPr>
            <a:lvl2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2pPr>
            <a:lvl3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3pPr>
            <a:lvl4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4pPr>
            <a:lvl5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4" name="Date Placeholder 3"/>
          <p:cNvSpPr>
            <a:spLocks noGrp="1"/>
          </p:cNvSpPr>
          <p:nvPr>
            <p:ph type="dt" sz="half" idx="10"/>
          </p:nvPr>
        </p:nvSpPr>
        <p:spPr/>
        <p:txBody>
          <a:bodyPr/>
          <a:lstStyle/>
          <a:p>
            <a:fld id="{33737D68-3436-4DB4-AD39-5A62214D684F}" type="datetimeFigureOut">
              <a:rPr lang="zh-CN" altLang="en-US" smtClean="0"/>
              <a:t>2023/8/29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74352295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lvl1pPr>
              <a:defRPr>
                <a:solidFill>
                  <a:schemeClr val="tx2"/>
                </a:solidFill>
              </a:defRPr>
            </a:lvl1pPr>
          </a:lstStyle>
          <a:p>
            <a:fld id="{33737D68-3436-4DB4-AD39-5A62214D684F}" type="datetimeFigureOut">
              <a:rPr lang="zh-CN" altLang="en-US" smtClean="0"/>
              <a:t>2023/8/29</a:t>
            </a:fld>
            <a:endParaRPr lang="zh-CN" alt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zh-CN" alt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425202379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33737D68-3436-4DB4-AD39-5A62214D684F}" type="datetimeFigureOut">
              <a:rPr lang="zh-CN" altLang="en-US" smtClean="0"/>
              <a:t>2023/8/29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929350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33737D68-3436-4DB4-AD39-5A62214D684F}" type="datetimeFigureOut">
              <a:rPr lang="zh-CN" altLang="en-US" smtClean="0"/>
              <a:t>2023/8/29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995709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33737D68-3436-4DB4-AD39-5A62214D684F}" type="datetimeFigureOut">
              <a:rPr lang="zh-CN" altLang="en-US" smtClean="0"/>
              <a:t>2023/8/29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979407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737D68-3436-4DB4-AD39-5A62214D684F}" type="datetimeFigureOut">
              <a:rPr lang="zh-CN" altLang="en-US" smtClean="0"/>
              <a:t>2023/8/29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2996437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3737D68-3436-4DB4-AD39-5A62214D684F}" type="datetimeFigureOut">
              <a:rPr lang="zh-CN" altLang="en-US" smtClean="0"/>
              <a:t>2023/8/29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555284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3737D68-3436-4DB4-AD39-5A62214D684F}" type="datetimeFigureOut">
              <a:rPr lang="zh-CN" altLang="en-US" smtClean="0"/>
              <a:t>2023/8/29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753699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33737D68-3436-4DB4-AD39-5A62214D684F}" type="datetimeFigureOut">
              <a:rPr lang="zh-CN" altLang="en-US" smtClean="0"/>
              <a:t>2023/8/29</a:t>
            </a:fld>
            <a:endParaRPr lang="zh-CN" alt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zh-CN" alt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03530698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54E3D5-7103-B069-6C77-2F3E4D518A46}"/>
              </a:ext>
            </a:extLst>
          </p:cNvPr>
          <p:cNvSpPr>
            <a:spLocks noGrp="1"/>
          </p:cNvSpPr>
          <p:nvPr>
            <p:ph type="ctrTitle"/>
          </p:nvPr>
        </p:nvSpPr>
        <p:spPr/>
        <p:txBody>
          <a:bodyPr/>
          <a:lstStyle/>
          <a:p>
            <a:r>
              <a:rPr lang="zh-CN" altLang="en-US" b="0" i="0" dirty="0">
                <a:effectLst/>
                <a:latin typeface="system-ui"/>
              </a:rPr>
              <a:t>请牢记这</a:t>
            </a:r>
            <a:r>
              <a:rPr lang="en-US" altLang="zh-CN" b="0" i="0" dirty="0">
                <a:effectLst/>
                <a:latin typeface="system-ui"/>
              </a:rPr>
              <a:t>4</a:t>
            </a:r>
            <a:r>
              <a:rPr lang="zh-CN" altLang="en-US" b="0" i="0" dirty="0">
                <a:effectLst/>
                <a:latin typeface="system-ui"/>
              </a:rPr>
              <a:t>大类</a:t>
            </a:r>
            <a:r>
              <a:rPr lang="zh-CN" altLang="en-US" b="0" i="0" dirty="0">
                <a:solidFill>
                  <a:srgbClr val="FF0000"/>
                </a:solidFill>
                <a:effectLst/>
                <a:latin typeface="system-ui"/>
              </a:rPr>
              <a:t>致命</a:t>
            </a:r>
            <a:r>
              <a:rPr lang="zh-CN" altLang="en-US" b="0" i="0" dirty="0">
                <a:effectLst/>
                <a:latin typeface="system-ui"/>
              </a:rPr>
              <a:t>的心电图</a:t>
            </a:r>
          </a:p>
        </p:txBody>
      </p:sp>
      <p:sp>
        <p:nvSpPr>
          <p:cNvPr id="3" name="副标题 2">
            <a:extLst>
              <a:ext uri="{FF2B5EF4-FFF2-40B4-BE49-F238E27FC236}">
                <a16:creationId xmlns:a16="http://schemas.microsoft.com/office/drawing/2014/main" id="{59D2D713-3916-D757-F1DF-2EA4C41A005D}"/>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3052168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780889"/>
          </a:xfrm>
        </p:spPr>
        <p:txBody>
          <a:bodyPr>
            <a:normAutofit lnSpcReduction="10000"/>
          </a:bodyPr>
          <a:lstStyle/>
          <a:p>
            <a:pPr marL="0" indent="0">
              <a:lnSpc>
                <a:spcPct val="200000"/>
              </a:lnSpc>
              <a:buNone/>
            </a:pPr>
            <a:r>
              <a:rPr lang="en-US" altLang="zh-CN" sz="2800" dirty="0"/>
              <a:t>5. </a:t>
            </a:r>
            <a:r>
              <a:rPr lang="zh-CN" altLang="en-US" sz="2800" dirty="0"/>
              <a:t>多形性室速</a:t>
            </a:r>
          </a:p>
          <a:p>
            <a:pPr marL="0" indent="0">
              <a:lnSpc>
                <a:spcPct val="200000"/>
              </a:lnSpc>
              <a:buNone/>
            </a:pPr>
            <a:r>
              <a:rPr lang="zh-CN" altLang="en-US" sz="2800" dirty="0"/>
              <a:t>（</a:t>
            </a:r>
            <a:r>
              <a:rPr lang="en-US" altLang="zh-CN" sz="2800" dirty="0"/>
              <a:t>1</a:t>
            </a:r>
            <a:r>
              <a:rPr lang="zh-CN" altLang="en-US" sz="2800" dirty="0"/>
              <a:t>）一般血流动力学不稳定，可蜕变为室颤；</a:t>
            </a:r>
          </a:p>
          <a:p>
            <a:pPr marL="0" indent="0">
              <a:lnSpc>
                <a:spcPct val="200000"/>
              </a:lnSpc>
              <a:buNone/>
            </a:pPr>
            <a:r>
              <a:rPr lang="zh-CN" altLang="en-US" sz="2800" dirty="0"/>
              <a:t>（</a:t>
            </a:r>
            <a:r>
              <a:rPr lang="en-US" altLang="zh-CN" sz="2800" dirty="0"/>
              <a:t>2</a:t>
            </a:r>
            <a:r>
              <a:rPr lang="zh-CN" altLang="en-US" sz="2800" dirty="0"/>
              <a:t>）一般都有诱因，如缺血、缺氧、急性心衰等；</a:t>
            </a:r>
          </a:p>
          <a:p>
            <a:pPr marL="0" indent="0">
              <a:lnSpc>
                <a:spcPct val="200000"/>
              </a:lnSpc>
              <a:buNone/>
            </a:pPr>
            <a:r>
              <a:rPr lang="zh-CN" altLang="en-US" sz="2800" dirty="0"/>
              <a:t>（</a:t>
            </a:r>
            <a:r>
              <a:rPr lang="en-US" altLang="zh-CN" sz="2800" dirty="0"/>
              <a:t>3</a:t>
            </a:r>
            <a:r>
              <a:rPr lang="zh-CN" altLang="en-US" sz="2800" dirty="0"/>
              <a:t>）没有</a:t>
            </a:r>
            <a:r>
              <a:rPr lang="en-US" altLang="zh-CN" sz="2800" dirty="0"/>
              <a:t>QT</a:t>
            </a:r>
            <a:r>
              <a:rPr lang="zh-CN" altLang="en-US" sz="2800" dirty="0"/>
              <a:t>延长，没有间歇依赖现象特征；</a:t>
            </a:r>
          </a:p>
          <a:p>
            <a:pPr marL="0" indent="0">
              <a:lnSpc>
                <a:spcPct val="200000"/>
              </a:lnSpc>
              <a:buNone/>
            </a:pPr>
            <a:r>
              <a:rPr lang="zh-CN" altLang="en-US" sz="2800" dirty="0"/>
              <a:t>（</a:t>
            </a:r>
            <a:r>
              <a:rPr lang="en-US" altLang="zh-CN" sz="2800" dirty="0"/>
              <a:t>4</a:t>
            </a:r>
            <a:r>
              <a:rPr lang="zh-CN" altLang="en-US" sz="2800" dirty="0"/>
              <a:t>）患者多存在窦速；</a:t>
            </a:r>
          </a:p>
        </p:txBody>
      </p:sp>
    </p:spTree>
    <p:extLst>
      <p:ext uri="{BB962C8B-B14F-4D97-AF65-F5344CB8AC3E}">
        <p14:creationId xmlns:p14="http://schemas.microsoft.com/office/powerpoint/2010/main" val="127250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780889"/>
          </a:xfrm>
        </p:spPr>
        <p:txBody>
          <a:bodyPr>
            <a:normAutofit/>
          </a:bodyPr>
          <a:lstStyle/>
          <a:p>
            <a:pPr marL="0" indent="0">
              <a:lnSpc>
                <a:spcPct val="200000"/>
              </a:lnSpc>
              <a:buNone/>
            </a:pPr>
            <a:r>
              <a:rPr lang="zh-CN" altLang="en-US" sz="2800" dirty="0"/>
              <a:t>（</a:t>
            </a:r>
            <a:r>
              <a:rPr lang="en-US" altLang="zh-CN" sz="2800" dirty="0"/>
              <a:t>5</a:t>
            </a:r>
            <a:r>
              <a:rPr lang="zh-CN" altLang="en-US" sz="2800" dirty="0"/>
              <a:t>）往往是一个早搏后直接诱发多形性室速。其他的多形室速包括：短</a:t>
            </a:r>
            <a:r>
              <a:rPr lang="en-US" altLang="zh-CN" sz="2800" dirty="0"/>
              <a:t>QT</a:t>
            </a:r>
            <a:r>
              <a:rPr lang="zh-CN" altLang="en-US" sz="2800" dirty="0"/>
              <a:t>综合征、儿茶酚胺敏感性室速、</a:t>
            </a:r>
            <a:r>
              <a:rPr lang="en-US" altLang="zh-CN" sz="2800" dirty="0" err="1"/>
              <a:t>Brugada</a:t>
            </a:r>
            <a:r>
              <a:rPr lang="zh-CN" altLang="en-US" sz="2800" dirty="0"/>
              <a:t>综合征、过早复极综合征和原发性室颤等；均有特殊的病史或心电图表现。流动力学稳定者应鉴别有无</a:t>
            </a:r>
            <a:r>
              <a:rPr lang="en-US" altLang="zh-CN" sz="2800" dirty="0"/>
              <a:t>QT</a:t>
            </a:r>
            <a:r>
              <a:rPr lang="zh-CN" altLang="en-US" sz="2800" dirty="0"/>
              <a:t>延长：伴</a:t>
            </a:r>
            <a:r>
              <a:rPr lang="en-US" altLang="zh-CN" sz="2800" dirty="0"/>
              <a:t>QT</a:t>
            </a:r>
            <a:r>
              <a:rPr lang="zh-CN" altLang="en-US" sz="2800" dirty="0"/>
              <a:t>延长者为尖端扭转型室速（</a:t>
            </a:r>
            <a:r>
              <a:rPr lang="en-US" altLang="zh-CN" sz="2800" dirty="0" err="1"/>
              <a:t>TdP</a:t>
            </a:r>
            <a:r>
              <a:rPr lang="zh-CN" altLang="en-US" sz="2800" dirty="0"/>
              <a:t>），不伴</a:t>
            </a:r>
            <a:r>
              <a:rPr lang="en-US" altLang="zh-CN" sz="2800" dirty="0"/>
              <a:t>QT</a:t>
            </a:r>
            <a:r>
              <a:rPr lang="zh-CN" altLang="en-US" sz="2800" dirty="0"/>
              <a:t>延长者为多形性室速；二者的鉴别非常重要，直接影响急诊处理。</a:t>
            </a:r>
          </a:p>
        </p:txBody>
      </p:sp>
    </p:spTree>
    <p:extLst>
      <p:ext uri="{BB962C8B-B14F-4D97-AF65-F5344CB8AC3E}">
        <p14:creationId xmlns:p14="http://schemas.microsoft.com/office/powerpoint/2010/main" val="417859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pic>
        <p:nvPicPr>
          <p:cNvPr id="8194" name="Picture 2" descr="图片">
            <a:extLst>
              <a:ext uri="{FF2B5EF4-FFF2-40B4-BE49-F238E27FC236}">
                <a16:creationId xmlns:a16="http://schemas.microsoft.com/office/drawing/2014/main" id="{D202F9E0-44D1-8F50-B2BB-814FA895B1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6367" y="1968136"/>
            <a:ext cx="8479265" cy="4682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68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780889"/>
          </a:xfrm>
        </p:spPr>
        <p:txBody>
          <a:bodyPr>
            <a:normAutofit/>
          </a:bodyPr>
          <a:lstStyle/>
          <a:p>
            <a:pPr marL="0" indent="0">
              <a:lnSpc>
                <a:spcPct val="200000"/>
              </a:lnSpc>
              <a:buNone/>
            </a:pPr>
            <a:r>
              <a:rPr lang="en-US" altLang="zh-CN" sz="2800" dirty="0"/>
              <a:t>6. </a:t>
            </a:r>
            <a:r>
              <a:rPr lang="zh-CN" altLang="en-US" sz="2800" dirty="0"/>
              <a:t>尖端扭转室速</a:t>
            </a:r>
          </a:p>
          <a:p>
            <a:pPr marL="0" indent="0">
              <a:lnSpc>
                <a:spcPct val="200000"/>
              </a:lnSpc>
              <a:buNone/>
            </a:pPr>
            <a:r>
              <a:rPr lang="zh-CN" altLang="en-US" sz="2800" dirty="0"/>
              <a:t>基础心律时</a:t>
            </a:r>
            <a:r>
              <a:rPr lang="en-US" altLang="zh-CN" sz="2800" dirty="0"/>
              <a:t>QT</a:t>
            </a:r>
            <a:r>
              <a:rPr lang="zh-CN" altLang="en-US" sz="2800" dirty="0"/>
              <a:t>延长、</a:t>
            </a:r>
            <a:r>
              <a:rPr lang="en-US" altLang="zh-CN" sz="2800" dirty="0"/>
              <a:t>T</a:t>
            </a:r>
            <a:r>
              <a:rPr lang="zh-CN" altLang="en-US" sz="2800" dirty="0"/>
              <a:t>波宽大、</a:t>
            </a:r>
            <a:r>
              <a:rPr lang="en-US" altLang="zh-CN" sz="2800" dirty="0"/>
              <a:t>U</a:t>
            </a:r>
            <a:r>
              <a:rPr lang="zh-CN" altLang="en-US" sz="2800" dirty="0"/>
              <a:t>波明显、侧融合。室速常由长间歇后舒张早期室早（</a:t>
            </a:r>
            <a:r>
              <a:rPr lang="en-US" altLang="zh-CN" sz="2800" dirty="0" err="1"/>
              <a:t>RonT</a:t>
            </a:r>
            <a:r>
              <a:rPr lang="zh-CN" altLang="en-US" sz="2800" dirty="0"/>
              <a:t>）诱发。室速发作时心室率多在</a:t>
            </a:r>
            <a:r>
              <a:rPr lang="en-US" altLang="zh-CN" sz="2800" dirty="0"/>
              <a:t>200</a:t>
            </a:r>
            <a:r>
              <a:rPr lang="zh-CN" altLang="en-US" sz="2800" dirty="0"/>
              <a:t>次</a:t>
            </a:r>
            <a:r>
              <a:rPr lang="en-US" altLang="zh-CN" sz="2800" dirty="0"/>
              <a:t>/min</a:t>
            </a:r>
            <a:r>
              <a:rPr lang="zh-CN" altLang="en-US" sz="2800" dirty="0"/>
              <a:t>，宽大畸形、振幅不一的</a:t>
            </a:r>
            <a:r>
              <a:rPr lang="en-US" altLang="zh-CN" sz="2800" dirty="0"/>
              <a:t>QRS</a:t>
            </a:r>
            <a:r>
              <a:rPr lang="zh-CN" altLang="en-US" sz="2800" dirty="0"/>
              <a:t>波群围绕基线不断扭转其主波的正负方向，每约连续出现</a:t>
            </a:r>
            <a:r>
              <a:rPr lang="en-US" altLang="zh-CN" sz="2800" dirty="0"/>
              <a:t>3-10</a:t>
            </a:r>
            <a:r>
              <a:rPr lang="zh-CN" altLang="en-US" sz="2800" dirty="0"/>
              <a:t>个同类的波之后就会发生扭转，反向对侧。</a:t>
            </a:r>
          </a:p>
        </p:txBody>
      </p:sp>
    </p:spTree>
    <p:extLst>
      <p:ext uri="{BB962C8B-B14F-4D97-AF65-F5344CB8AC3E}">
        <p14:creationId xmlns:p14="http://schemas.microsoft.com/office/powerpoint/2010/main" val="1046669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pic>
        <p:nvPicPr>
          <p:cNvPr id="11266" name="Picture 2" descr="图片">
            <a:extLst>
              <a:ext uri="{FF2B5EF4-FFF2-40B4-BE49-F238E27FC236}">
                <a16:creationId xmlns:a16="http://schemas.microsoft.com/office/drawing/2014/main" id="{39106997-C78B-9682-06C9-E5F74B40ED1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0945"/>
          <a:stretch/>
        </p:blipFill>
        <p:spPr bwMode="auto">
          <a:xfrm>
            <a:off x="2244360" y="1944189"/>
            <a:ext cx="7701197" cy="46296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8808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780889"/>
          </a:xfrm>
        </p:spPr>
        <p:txBody>
          <a:bodyPr>
            <a:normAutofit fontScale="92500" lnSpcReduction="20000"/>
          </a:bodyPr>
          <a:lstStyle/>
          <a:p>
            <a:pPr marL="0" indent="0">
              <a:lnSpc>
                <a:spcPct val="200000"/>
              </a:lnSpc>
              <a:buNone/>
            </a:pPr>
            <a:r>
              <a:rPr lang="en-US" altLang="zh-CN" sz="2800" dirty="0"/>
              <a:t>7. </a:t>
            </a:r>
            <a:r>
              <a:rPr lang="zh-CN" altLang="en-US" sz="2800" dirty="0"/>
              <a:t>预激综合征合并快速性房颤</a:t>
            </a:r>
          </a:p>
          <a:p>
            <a:pPr marL="0" indent="0">
              <a:lnSpc>
                <a:spcPct val="200000"/>
              </a:lnSpc>
              <a:buNone/>
            </a:pPr>
            <a:r>
              <a:rPr lang="zh-CN" altLang="en-US" sz="2800" dirty="0"/>
              <a:t>心电图：无</a:t>
            </a:r>
            <a:r>
              <a:rPr lang="en-US" altLang="zh-CN" sz="2800" dirty="0"/>
              <a:t>P</a:t>
            </a:r>
            <a:r>
              <a:rPr lang="zh-CN" altLang="en-US" sz="2800" dirty="0"/>
              <a:t>波、</a:t>
            </a:r>
            <a:r>
              <a:rPr lang="en-US" altLang="zh-CN" sz="2800" dirty="0"/>
              <a:t>QRS</a:t>
            </a:r>
            <a:r>
              <a:rPr lang="zh-CN" altLang="en-US" sz="2800" dirty="0"/>
              <a:t>波宽大、畸形、部分导联可见预激波，</a:t>
            </a:r>
            <a:r>
              <a:rPr lang="en-US" altLang="zh-CN" sz="2800" dirty="0"/>
              <a:t>RR</a:t>
            </a:r>
            <a:r>
              <a:rPr lang="zh-CN" altLang="en-US" sz="2800" dirty="0"/>
              <a:t>间期绝对不整，</a:t>
            </a:r>
            <a:r>
              <a:rPr lang="en-US" altLang="zh-CN" sz="2800" dirty="0"/>
              <a:t>R</a:t>
            </a:r>
            <a:r>
              <a:rPr lang="zh-CN" altLang="en-US" sz="2800" dirty="0"/>
              <a:t>波震幅不一。</a:t>
            </a:r>
          </a:p>
          <a:p>
            <a:pPr marL="0" indent="0">
              <a:lnSpc>
                <a:spcPct val="200000"/>
              </a:lnSpc>
              <a:buNone/>
            </a:pPr>
            <a:r>
              <a:rPr lang="zh-CN" altLang="en-US" sz="2800" dirty="0"/>
              <a:t>处理：如发生晕厥或低血压，应立即施行电复律 </a:t>
            </a:r>
            <a:r>
              <a:rPr lang="en-US" altLang="zh-CN" sz="2800" dirty="0"/>
              <a:t>,</a:t>
            </a:r>
            <a:r>
              <a:rPr lang="zh-CN" altLang="en-US" sz="2800" dirty="0"/>
              <a:t>静注利多卡因与维拉帕米会加速预激综合征合并房颤动病人的心室率，假如心房颤动的心室率已很快，静脉注射维拉帕米甚至会诱发心室颤动。</a:t>
            </a:r>
          </a:p>
        </p:txBody>
      </p:sp>
    </p:spTree>
    <p:extLst>
      <p:ext uri="{BB962C8B-B14F-4D97-AF65-F5344CB8AC3E}">
        <p14:creationId xmlns:p14="http://schemas.microsoft.com/office/powerpoint/2010/main" val="1593808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pic>
        <p:nvPicPr>
          <p:cNvPr id="13314" name="Picture 2">
            <a:extLst>
              <a:ext uri="{FF2B5EF4-FFF2-40B4-BE49-F238E27FC236}">
                <a16:creationId xmlns:a16="http://schemas.microsoft.com/office/drawing/2014/main" id="{73B57E8B-7381-C3AB-DAAA-C2083C8FAF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8619" y="2261040"/>
            <a:ext cx="6072680" cy="41930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70343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二、几种常见</a:t>
            </a:r>
            <a:r>
              <a:rPr lang="en-US" altLang="zh-CN" b="1" i="0" dirty="0">
                <a:solidFill>
                  <a:srgbClr val="D92142"/>
                </a:solidFill>
                <a:effectLst/>
                <a:latin typeface="system-ui"/>
              </a:rPr>
              <a:t>QRS</a:t>
            </a:r>
            <a:r>
              <a:rPr lang="zh-CN" altLang="en-US" b="1" i="0" dirty="0">
                <a:solidFill>
                  <a:srgbClr val="D92142"/>
                </a:solidFill>
                <a:effectLst/>
                <a:latin typeface="system-ui"/>
              </a:rPr>
              <a:t>心动过速鉴别</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780889"/>
          </a:xfrm>
        </p:spPr>
        <p:txBody>
          <a:bodyPr>
            <a:normAutofit/>
          </a:bodyPr>
          <a:lstStyle/>
          <a:p>
            <a:pPr marL="0" indent="0">
              <a:lnSpc>
                <a:spcPct val="200000"/>
              </a:lnSpc>
              <a:buNone/>
            </a:pPr>
            <a:r>
              <a:rPr lang="en-US" altLang="zh-CN" sz="2800" dirty="0"/>
              <a:t>1. </a:t>
            </a:r>
            <a:r>
              <a:rPr lang="zh-CN" altLang="en-US" sz="2800" dirty="0"/>
              <a:t>根据临床表现鉴别</a:t>
            </a:r>
          </a:p>
          <a:p>
            <a:pPr marL="0" indent="0">
              <a:lnSpc>
                <a:spcPct val="200000"/>
              </a:lnSpc>
              <a:buNone/>
            </a:pPr>
            <a:r>
              <a:rPr lang="zh-CN" altLang="en-US" sz="2800" dirty="0"/>
              <a:t>器质性心脏病史：</a:t>
            </a:r>
          </a:p>
          <a:p>
            <a:pPr marL="0" indent="0">
              <a:lnSpc>
                <a:spcPct val="200000"/>
              </a:lnSpc>
              <a:buNone/>
            </a:pPr>
            <a:r>
              <a:rPr lang="zh-CN" altLang="en-US" sz="2800" dirty="0"/>
              <a:t>（</a:t>
            </a:r>
            <a:r>
              <a:rPr lang="en-US" altLang="zh-CN" sz="2800" dirty="0"/>
              <a:t>1</a:t>
            </a:r>
            <a:r>
              <a:rPr lang="zh-CN" altLang="en-US" sz="2800" dirty="0"/>
              <a:t>）有心梗、心绞痛、心衰、心源性猝死及其他器质性心脏病病史的室速概率</a:t>
            </a:r>
            <a:r>
              <a:rPr lang="en-US" altLang="zh-CN" sz="2800" dirty="0"/>
              <a:t>&gt;80%.</a:t>
            </a:r>
          </a:p>
          <a:p>
            <a:pPr marL="0" indent="0">
              <a:lnSpc>
                <a:spcPct val="200000"/>
              </a:lnSpc>
              <a:buNone/>
            </a:pPr>
            <a:r>
              <a:rPr lang="zh-CN" altLang="en-US" sz="2800" dirty="0"/>
              <a:t>（</a:t>
            </a:r>
            <a:r>
              <a:rPr lang="en-US" altLang="zh-CN" sz="2800" dirty="0"/>
              <a:t>2</a:t>
            </a:r>
            <a:r>
              <a:rPr lang="zh-CN" altLang="en-US" sz="2800" dirty="0"/>
              <a:t>）宽</a:t>
            </a:r>
            <a:r>
              <a:rPr lang="en-US" altLang="zh-CN" sz="2800" dirty="0"/>
              <a:t>QRS</a:t>
            </a:r>
            <a:r>
              <a:rPr lang="zh-CN" altLang="en-US" sz="2800" dirty="0"/>
              <a:t>心动过速发生在上述病史之后，室速可能性较大。</a:t>
            </a:r>
          </a:p>
        </p:txBody>
      </p:sp>
    </p:spTree>
    <p:extLst>
      <p:ext uri="{BB962C8B-B14F-4D97-AF65-F5344CB8AC3E}">
        <p14:creationId xmlns:p14="http://schemas.microsoft.com/office/powerpoint/2010/main" val="16722166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二、几种常见</a:t>
            </a:r>
            <a:r>
              <a:rPr lang="en-US" altLang="zh-CN" b="1" i="0" dirty="0">
                <a:solidFill>
                  <a:srgbClr val="D92142"/>
                </a:solidFill>
                <a:effectLst/>
                <a:latin typeface="system-ui"/>
              </a:rPr>
              <a:t>QRS</a:t>
            </a:r>
            <a:r>
              <a:rPr lang="zh-CN" altLang="en-US" b="1" i="0" dirty="0">
                <a:solidFill>
                  <a:srgbClr val="D92142"/>
                </a:solidFill>
                <a:effectLst/>
                <a:latin typeface="system-ui"/>
              </a:rPr>
              <a:t>心动过速鉴别</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6"/>
            <a:ext cx="11419114" cy="2006178"/>
          </a:xfrm>
        </p:spPr>
        <p:txBody>
          <a:bodyPr>
            <a:normAutofit fontScale="62500" lnSpcReduction="20000"/>
          </a:bodyPr>
          <a:lstStyle/>
          <a:p>
            <a:pPr marL="0" indent="0">
              <a:lnSpc>
                <a:spcPct val="200000"/>
              </a:lnSpc>
              <a:buNone/>
            </a:pPr>
            <a:r>
              <a:rPr lang="en-US" altLang="zh-CN" sz="2800" dirty="0"/>
              <a:t>2. </a:t>
            </a:r>
            <a:r>
              <a:rPr lang="zh-CN" altLang="en-US" sz="2800" dirty="0"/>
              <a:t>根据血液动力学鉴别</a:t>
            </a:r>
          </a:p>
          <a:p>
            <a:pPr marL="0" indent="0">
              <a:lnSpc>
                <a:spcPct val="200000"/>
              </a:lnSpc>
              <a:buNone/>
            </a:pPr>
            <a:r>
              <a:rPr lang="en-US" altLang="zh-CN" sz="2800" dirty="0"/>
              <a:t>SVT</a:t>
            </a:r>
            <a:r>
              <a:rPr lang="zh-CN" altLang="en-US" sz="2800" dirty="0"/>
              <a:t>：绝大多数稳定</a:t>
            </a:r>
          </a:p>
          <a:p>
            <a:pPr marL="0" indent="0">
              <a:lnSpc>
                <a:spcPct val="200000"/>
              </a:lnSpc>
              <a:buNone/>
            </a:pPr>
            <a:r>
              <a:rPr lang="en-US" altLang="zh-CN" sz="2800" dirty="0"/>
              <a:t>VT</a:t>
            </a:r>
            <a:r>
              <a:rPr lang="zh-CN" altLang="en-US" sz="2800" dirty="0"/>
              <a:t>：部分稳定，常在给予异搏定后发生血液动力学不稳定。</a:t>
            </a:r>
          </a:p>
        </p:txBody>
      </p:sp>
      <p:pic>
        <p:nvPicPr>
          <p:cNvPr id="15362" name="Picture 2" descr="图片">
            <a:extLst>
              <a:ext uri="{FF2B5EF4-FFF2-40B4-BE49-F238E27FC236}">
                <a16:creationId xmlns:a16="http://schemas.microsoft.com/office/drawing/2014/main" id="{11017816-952C-3301-D2F3-67FA43DC4C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5368" y="3590925"/>
            <a:ext cx="6076950" cy="3267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09313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三、缓慢心律失常</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780889"/>
          </a:xfrm>
        </p:spPr>
        <p:txBody>
          <a:bodyPr>
            <a:normAutofit/>
          </a:bodyPr>
          <a:lstStyle/>
          <a:p>
            <a:pPr marL="0" indent="0">
              <a:lnSpc>
                <a:spcPct val="200000"/>
              </a:lnSpc>
              <a:buNone/>
            </a:pPr>
            <a:r>
              <a:rPr lang="en-US" altLang="zh-CN" sz="2800" dirty="0"/>
              <a:t>1. Ⅲ</a:t>
            </a:r>
            <a:r>
              <a:rPr lang="zh-CN" altLang="en-US" sz="2800" dirty="0"/>
              <a:t>度房室传导阻滞心电图</a:t>
            </a:r>
          </a:p>
          <a:p>
            <a:pPr marL="0" indent="0">
              <a:lnSpc>
                <a:spcPct val="200000"/>
              </a:lnSpc>
              <a:buNone/>
            </a:pPr>
            <a:r>
              <a:rPr lang="zh-CN" altLang="en-US" sz="2800" dirty="0"/>
              <a:t>（</a:t>
            </a:r>
            <a:r>
              <a:rPr lang="en-US" altLang="zh-CN" sz="2800" dirty="0"/>
              <a:t>1</a:t>
            </a:r>
            <a:r>
              <a:rPr lang="zh-CN" altLang="en-US" sz="2800" dirty="0"/>
              <a:t>）</a:t>
            </a:r>
            <a:r>
              <a:rPr lang="en-US" altLang="zh-CN" sz="2800" dirty="0"/>
              <a:t>P</a:t>
            </a:r>
            <a:r>
              <a:rPr lang="zh-CN" altLang="en-US" sz="2800" dirty="0"/>
              <a:t>波与</a:t>
            </a:r>
            <a:r>
              <a:rPr lang="en-US" altLang="zh-CN" sz="2800" dirty="0"/>
              <a:t>QRS</a:t>
            </a:r>
            <a:r>
              <a:rPr lang="zh-CN" altLang="en-US" sz="2800" dirty="0"/>
              <a:t>波有各自的规律，互不相关，心房率快于心室率。</a:t>
            </a:r>
          </a:p>
          <a:p>
            <a:pPr marL="0" indent="0">
              <a:lnSpc>
                <a:spcPct val="200000"/>
              </a:lnSpc>
              <a:buNone/>
            </a:pPr>
            <a:r>
              <a:rPr lang="zh-CN" altLang="en-US" sz="2800" dirty="0"/>
              <a:t>（</a:t>
            </a:r>
            <a:r>
              <a:rPr lang="en-US" altLang="zh-CN" sz="2800" dirty="0"/>
              <a:t>2</a:t>
            </a:r>
            <a:r>
              <a:rPr lang="zh-CN" altLang="en-US" sz="2800" dirty="0"/>
              <a:t>）如阻滞发生在房室交接处，则</a:t>
            </a:r>
            <a:r>
              <a:rPr lang="en-US" altLang="zh-CN" sz="2800" dirty="0"/>
              <a:t>QRS</a:t>
            </a:r>
            <a:r>
              <a:rPr lang="zh-CN" altLang="en-US" sz="2800" dirty="0"/>
              <a:t>波正常，频率</a:t>
            </a:r>
            <a:r>
              <a:rPr lang="en-US" altLang="zh-CN" sz="2800" dirty="0"/>
              <a:t>40</a:t>
            </a:r>
            <a:r>
              <a:rPr lang="zh-CN" altLang="en-US" sz="2800" dirty="0"/>
              <a:t>～</a:t>
            </a:r>
            <a:r>
              <a:rPr lang="en-US" altLang="zh-CN" sz="2800" dirty="0"/>
              <a:t>60</a:t>
            </a:r>
            <a:r>
              <a:rPr lang="zh-CN" altLang="en-US" sz="2800" dirty="0"/>
              <a:t>次</a:t>
            </a:r>
            <a:r>
              <a:rPr lang="en-US" altLang="zh-CN" sz="2800" dirty="0"/>
              <a:t>/</a:t>
            </a:r>
            <a:r>
              <a:rPr lang="zh-CN" altLang="en-US" sz="2800" dirty="0"/>
              <a:t>分。</a:t>
            </a:r>
          </a:p>
          <a:p>
            <a:pPr marL="0" indent="0">
              <a:lnSpc>
                <a:spcPct val="200000"/>
              </a:lnSpc>
              <a:buNone/>
            </a:pPr>
            <a:r>
              <a:rPr lang="zh-CN" altLang="en-US" sz="2800" dirty="0"/>
              <a:t>（</a:t>
            </a:r>
            <a:r>
              <a:rPr lang="en-US" altLang="zh-CN" sz="2800" dirty="0"/>
              <a:t>3</a:t>
            </a:r>
            <a:r>
              <a:rPr lang="zh-CN" altLang="en-US" sz="2800" dirty="0"/>
              <a:t>）如果阻滞发生在希氏束分支以下部位，心室起搏点源于心室内，则</a:t>
            </a:r>
            <a:r>
              <a:rPr lang="en-US" altLang="zh-CN" sz="2800" dirty="0"/>
              <a:t>QRS</a:t>
            </a:r>
            <a:r>
              <a:rPr lang="zh-CN" altLang="en-US" sz="2800" dirty="0"/>
              <a:t>波宽大畸形，频率</a:t>
            </a:r>
            <a:r>
              <a:rPr lang="en-US" altLang="zh-CN" sz="2800" dirty="0"/>
              <a:t>20</a:t>
            </a:r>
            <a:r>
              <a:rPr lang="zh-CN" altLang="en-US" sz="2800" dirty="0"/>
              <a:t>～</a:t>
            </a:r>
            <a:r>
              <a:rPr lang="en-US" altLang="zh-CN" sz="2800" dirty="0"/>
              <a:t>40</a:t>
            </a:r>
            <a:r>
              <a:rPr lang="zh-CN" altLang="en-US" sz="2800" dirty="0"/>
              <a:t>次</a:t>
            </a:r>
            <a:r>
              <a:rPr lang="en-US" altLang="zh-CN" sz="2800" dirty="0"/>
              <a:t>/</a:t>
            </a:r>
            <a:r>
              <a:rPr lang="zh-CN" altLang="en-US" sz="2800" dirty="0"/>
              <a:t>分。</a:t>
            </a:r>
          </a:p>
        </p:txBody>
      </p:sp>
    </p:spTree>
    <p:extLst>
      <p:ext uri="{BB962C8B-B14F-4D97-AF65-F5344CB8AC3E}">
        <p14:creationId xmlns:p14="http://schemas.microsoft.com/office/powerpoint/2010/main" val="725899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6"/>
            <a:ext cx="11179628" cy="4780888"/>
          </a:xfrm>
        </p:spPr>
        <p:txBody>
          <a:bodyPr>
            <a:normAutofit/>
          </a:bodyPr>
          <a:lstStyle/>
          <a:p>
            <a:pPr marL="0" indent="0">
              <a:lnSpc>
                <a:spcPct val="200000"/>
              </a:lnSpc>
              <a:buNone/>
            </a:pPr>
            <a:r>
              <a:rPr lang="en-US" altLang="zh-CN" sz="2800" dirty="0"/>
              <a:t>1. </a:t>
            </a:r>
            <a:r>
              <a:rPr lang="zh-CN" altLang="en-US" sz="2800" dirty="0"/>
              <a:t>室颤</a:t>
            </a:r>
          </a:p>
          <a:p>
            <a:pPr marL="0" indent="0">
              <a:lnSpc>
                <a:spcPct val="200000"/>
              </a:lnSpc>
              <a:buNone/>
            </a:pPr>
            <a:r>
              <a:rPr lang="zh-CN" altLang="en-US" sz="2800" dirty="0"/>
              <a:t>（</a:t>
            </a:r>
            <a:r>
              <a:rPr lang="en-US" altLang="zh-CN" sz="2800" dirty="0"/>
              <a:t>1</a:t>
            </a:r>
            <a:r>
              <a:rPr lang="zh-CN" altLang="en-US" sz="2800" dirty="0"/>
              <a:t>）临床表现：一旦出现，病人神志很快丧失或抽搐，心音消失。</a:t>
            </a:r>
          </a:p>
          <a:p>
            <a:pPr marL="0" indent="0">
              <a:lnSpc>
                <a:spcPct val="200000"/>
              </a:lnSpc>
              <a:buNone/>
            </a:pPr>
            <a:r>
              <a:rPr lang="zh-CN" altLang="en-US" sz="2800" dirty="0"/>
              <a:t>（</a:t>
            </a:r>
            <a:r>
              <a:rPr lang="en-US" altLang="zh-CN" sz="2800" dirty="0"/>
              <a:t>2</a:t>
            </a:r>
            <a:r>
              <a:rPr lang="zh-CN" altLang="en-US" sz="2800" dirty="0"/>
              <a:t>）心电图表现：①</a:t>
            </a:r>
            <a:r>
              <a:rPr lang="en-US" altLang="zh-CN" sz="2800" dirty="0"/>
              <a:t>QRS</a:t>
            </a:r>
            <a:r>
              <a:rPr lang="zh-CN" altLang="en-US" sz="2800" dirty="0"/>
              <a:t>－</a:t>
            </a:r>
            <a:r>
              <a:rPr lang="en-US" altLang="zh-CN" sz="2800" dirty="0"/>
              <a:t>T</a:t>
            </a:r>
            <a:r>
              <a:rPr lang="zh-CN" altLang="en-US" sz="2800" dirty="0"/>
              <a:t>波完全消失。②出现形态不同，大小各异，极不均匀的颤动波。③频率在</a:t>
            </a:r>
            <a:r>
              <a:rPr lang="en-US" altLang="zh-CN" sz="2800" dirty="0"/>
              <a:t>250</a:t>
            </a:r>
            <a:r>
              <a:rPr lang="zh-CN" altLang="en-US" sz="2800" dirty="0"/>
              <a:t>－</a:t>
            </a:r>
            <a:r>
              <a:rPr lang="en-US" altLang="zh-CN" sz="2800" dirty="0"/>
              <a:t>500</a:t>
            </a:r>
            <a:r>
              <a:rPr lang="zh-CN" altLang="en-US" sz="2800" dirty="0"/>
              <a:t>次</a:t>
            </a:r>
            <a:r>
              <a:rPr lang="en-US" altLang="zh-CN" sz="2800" dirty="0"/>
              <a:t>/</a:t>
            </a:r>
            <a:r>
              <a:rPr lang="zh-CN" altLang="en-US" sz="2800" dirty="0"/>
              <a:t>分。</a:t>
            </a:r>
          </a:p>
        </p:txBody>
      </p:sp>
    </p:spTree>
    <p:extLst>
      <p:ext uri="{BB962C8B-B14F-4D97-AF65-F5344CB8AC3E}">
        <p14:creationId xmlns:p14="http://schemas.microsoft.com/office/powerpoint/2010/main" val="23852487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图片">
            <a:extLst>
              <a:ext uri="{FF2B5EF4-FFF2-40B4-BE49-F238E27FC236}">
                <a16:creationId xmlns:a16="http://schemas.microsoft.com/office/drawing/2014/main" id="{86792A47-90D9-4CA9-5231-EDF44F0967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47625"/>
            <a:ext cx="6096000" cy="676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6461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三、缓慢心律失常</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780889"/>
          </a:xfrm>
        </p:spPr>
        <p:txBody>
          <a:bodyPr>
            <a:normAutofit/>
          </a:bodyPr>
          <a:lstStyle/>
          <a:p>
            <a:pPr marL="0" indent="0">
              <a:lnSpc>
                <a:spcPct val="200000"/>
              </a:lnSpc>
              <a:buNone/>
            </a:pPr>
            <a:r>
              <a:rPr lang="en-US" altLang="zh-CN" sz="2800" dirty="0"/>
              <a:t>2. </a:t>
            </a:r>
            <a:r>
              <a:rPr lang="zh-CN" altLang="en-US" sz="2800" dirty="0"/>
              <a:t>高度房室传导阻滞心电图</a:t>
            </a:r>
          </a:p>
          <a:p>
            <a:pPr marL="0" indent="0">
              <a:lnSpc>
                <a:spcPct val="200000"/>
              </a:lnSpc>
              <a:buNone/>
            </a:pPr>
            <a:r>
              <a:rPr lang="zh-CN" altLang="en-US" sz="2800" dirty="0"/>
              <a:t>指房室传导比例超过</a:t>
            </a:r>
            <a:r>
              <a:rPr lang="en-US" altLang="zh-CN" sz="2800" dirty="0"/>
              <a:t>2∶1</a:t>
            </a:r>
            <a:r>
              <a:rPr lang="zh-CN" altLang="en-US" sz="2800" dirty="0"/>
              <a:t>的房室传导阻滞，表现为</a:t>
            </a:r>
            <a:r>
              <a:rPr lang="en-US" altLang="zh-CN" sz="2800" dirty="0"/>
              <a:t>3∶1</a:t>
            </a:r>
            <a:r>
              <a:rPr lang="zh-CN" altLang="en-US" sz="2800" dirty="0"/>
              <a:t>、</a:t>
            </a:r>
            <a:r>
              <a:rPr lang="en-US" altLang="zh-CN" sz="2800" dirty="0"/>
              <a:t>4∶1</a:t>
            </a:r>
            <a:r>
              <a:rPr lang="zh-CN" altLang="en-US" sz="2800" dirty="0"/>
              <a:t>、</a:t>
            </a:r>
            <a:r>
              <a:rPr lang="en-US" altLang="zh-CN" sz="2800" dirty="0"/>
              <a:t>5∶1</a:t>
            </a:r>
            <a:r>
              <a:rPr lang="zh-CN" altLang="en-US" sz="2800" dirty="0"/>
              <a:t>等。阻滞部位可在房室结内、希氏束以及束支</a:t>
            </a:r>
            <a:r>
              <a:rPr lang="en-US" altLang="zh-CN" sz="2800" dirty="0"/>
              <a:t>-</a:t>
            </a:r>
            <a:r>
              <a:rPr lang="zh-CN" altLang="en-US" sz="2800" dirty="0"/>
              <a:t>浦氏系统。希氏束电图可明确阻滞的部位。高度房室传导阻滞往往是三度房室传导阻滞的先兆，其严重性和临床意义与三度房室传导阻滞相似。</a:t>
            </a:r>
          </a:p>
        </p:txBody>
      </p:sp>
    </p:spTree>
    <p:extLst>
      <p:ext uri="{BB962C8B-B14F-4D97-AF65-F5344CB8AC3E}">
        <p14:creationId xmlns:p14="http://schemas.microsoft.com/office/powerpoint/2010/main" val="15290958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三、缓慢心律失常</a:t>
            </a:r>
            <a:endParaRPr lang="zh-CN" altLang="en-US" dirty="0"/>
          </a:p>
        </p:txBody>
      </p:sp>
      <p:pic>
        <p:nvPicPr>
          <p:cNvPr id="19458" name="Picture 2" descr="图片">
            <a:extLst>
              <a:ext uri="{FF2B5EF4-FFF2-40B4-BE49-F238E27FC236}">
                <a16:creationId xmlns:a16="http://schemas.microsoft.com/office/drawing/2014/main" id="{2EDED18D-AD08-B3F2-7BB7-25BF4611F9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5232" y="2308453"/>
            <a:ext cx="9186766" cy="38637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39871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四、几种常见致命疾病心电图</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956208"/>
          </a:xfrm>
        </p:spPr>
        <p:txBody>
          <a:bodyPr>
            <a:normAutofit fontScale="70000" lnSpcReduction="20000"/>
          </a:bodyPr>
          <a:lstStyle/>
          <a:p>
            <a:pPr marL="0" indent="0">
              <a:lnSpc>
                <a:spcPct val="200000"/>
              </a:lnSpc>
              <a:buNone/>
            </a:pPr>
            <a:r>
              <a:rPr lang="en-US" altLang="zh-CN" sz="2800" dirty="0"/>
              <a:t>1. </a:t>
            </a:r>
            <a:r>
              <a:rPr lang="zh-CN" altLang="en-US" sz="2800" dirty="0"/>
              <a:t>急性心肌梗死心电图</a:t>
            </a:r>
          </a:p>
          <a:p>
            <a:pPr marL="0" indent="0">
              <a:lnSpc>
                <a:spcPct val="200000"/>
              </a:lnSpc>
              <a:buNone/>
            </a:pPr>
            <a:r>
              <a:rPr lang="zh-CN" altLang="en-US" sz="2800" dirty="0"/>
              <a:t>有心肌缺血表现或病理性</a:t>
            </a:r>
            <a:r>
              <a:rPr lang="en-US" altLang="zh-CN" sz="2800" dirty="0"/>
              <a:t>Q</a:t>
            </a:r>
            <a:r>
              <a:rPr lang="zh-CN" altLang="en-US" sz="2800" dirty="0"/>
              <a:t>波。心肌缺血心电图改变定义为</a:t>
            </a:r>
          </a:p>
          <a:p>
            <a:pPr marL="0" indent="0">
              <a:lnSpc>
                <a:spcPct val="200000"/>
              </a:lnSpc>
              <a:buNone/>
            </a:pPr>
            <a:r>
              <a:rPr lang="zh-CN" altLang="en-US" sz="2800" dirty="0"/>
              <a:t>①新发</a:t>
            </a:r>
            <a:r>
              <a:rPr lang="en-US" altLang="zh-CN" sz="2800" dirty="0"/>
              <a:t>ST</a:t>
            </a:r>
            <a:r>
              <a:rPr lang="zh-CN" altLang="en-US" sz="2800" dirty="0"/>
              <a:t>段抬高（</a:t>
            </a:r>
            <a:r>
              <a:rPr lang="en-US" altLang="zh-CN" sz="2800" dirty="0"/>
              <a:t>J</a:t>
            </a:r>
            <a:r>
              <a:rPr lang="zh-CN" altLang="en-US" sz="2800" dirty="0"/>
              <a:t>点），确定</a:t>
            </a:r>
            <a:r>
              <a:rPr lang="en-US" altLang="zh-CN" sz="2800" dirty="0"/>
              <a:t>ST</a:t>
            </a:r>
            <a:r>
              <a:rPr lang="zh-CN" altLang="en-US" sz="2800" dirty="0"/>
              <a:t>段抬高应以测定</a:t>
            </a:r>
            <a:r>
              <a:rPr lang="en-US" altLang="zh-CN" sz="2800" dirty="0"/>
              <a:t>J</a:t>
            </a:r>
            <a:r>
              <a:rPr lang="zh-CN" altLang="en-US" sz="2800" dirty="0"/>
              <a:t>点为准（无左室肥厚与左束支传导阻滞时），在</a:t>
            </a:r>
            <a:r>
              <a:rPr lang="en-US" altLang="zh-CN" sz="2800" dirty="0"/>
              <a:t>V2~V3</a:t>
            </a:r>
            <a:r>
              <a:rPr lang="zh-CN" altLang="en-US" sz="2800" dirty="0"/>
              <a:t>导联中≥</a:t>
            </a:r>
            <a:r>
              <a:rPr lang="en-US" altLang="zh-CN" sz="2800" dirty="0"/>
              <a:t>0.2 mV</a:t>
            </a:r>
            <a:r>
              <a:rPr lang="zh-CN" altLang="en-US" sz="2800" dirty="0"/>
              <a:t>（男）或≥</a:t>
            </a:r>
            <a:r>
              <a:rPr lang="en-US" altLang="zh-CN" sz="2800" dirty="0"/>
              <a:t>0.15 mV</a:t>
            </a:r>
            <a:r>
              <a:rPr lang="zh-CN" altLang="en-US" sz="2800" dirty="0"/>
              <a:t>（女），在其他导联中≥</a:t>
            </a:r>
            <a:r>
              <a:rPr lang="en-US" altLang="zh-CN" sz="2800" dirty="0"/>
              <a:t>0.1 mV</a:t>
            </a:r>
            <a:r>
              <a:rPr lang="zh-CN" altLang="en-US" sz="2800" dirty="0"/>
              <a:t>；</a:t>
            </a:r>
          </a:p>
          <a:p>
            <a:pPr marL="0" indent="0">
              <a:lnSpc>
                <a:spcPct val="200000"/>
              </a:lnSpc>
              <a:buNone/>
            </a:pPr>
            <a:r>
              <a:rPr lang="zh-CN" altLang="en-US" sz="2800" dirty="0"/>
              <a:t>②两相邻导联新出现水平或下垂型</a:t>
            </a:r>
            <a:r>
              <a:rPr lang="en-US" altLang="zh-CN" sz="2800" dirty="0"/>
              <a:t>ST</a:t>
            </a:r>
            <a:r>
              <a:rPr lang="zh-CN" altLang="en-US" sz="2800" dirty="0"/>
              <a:t>段压低≥</a:t>
            </a:r>
            <a:r>
              <a:rPr lang="en-US" altLang="zh-CN" sz="2800" dirty="0"/>
              <a:t>0.05 mV</a:t>
            </a:r>
            <a:r>
              <a:rPr lang="zh-CN" altLang="en-US" sz="2800" dirty="0"/>
              <a:t>；</a:t>
            </a:r>
            <a:endParaRPr lang="en-US" altLang="zh-CN" sz="2800" dirty="0"/>
          </a:p>
          <a:p>
            <a:pPr marL="0" indent="0">
              <a:lnSpc>
                <a:spcPct val="200000"/>
              </a:lnSpc>
              <a:buNone/>
            </a:pPr>
            <a:r>
              <a:rPr lang="zh-CN" altLang="en-US" sz="2800" dirty="0"/>
              <a:t>③在</a:t>
            </a:r>
            <a:r>
              <a:rPr lang="en-US" altLang="zh-CN" sz="2800" dirty="0"/>
              <a:t>R</a:t>
            </a:r>
            <a:r>
              <a:rPr lang="zh-CN" altLang="en-US" sz="2800" dirty="0"/>
              <a:t>波为主或</a:t>
            </a:r>
            <a:r>
              <a:rPr lang="en-US" altLang="zh-CN" sz="2800" dirty="0"/>
              <a:t>R/S&gt;1</a:t>
            </a:r>
            <a:r>
              <a:rPr lang="zh-CN" altLang="en-US" sz="2800" dirty="0"/>
              <a:t>的两相邻导联中，</a:t>
            </a:r>
            <a:r>
              <a:rPr lang="en-US" altLang="zh-CN" sz="2800" dirty="0"/>
              <a:t>T</a:t>
            </a:r>
            <a:r>
              <a:rPr lang="zh-CN" altLang="en-US" sz="2800" dirty="0"/>
              <a:t>波倒置≥</a:t>
            </a:r>
            <a:r>
              <a:rPr lang="en-US" altLang="zh-CN" sz="2800" dirty="0"/>
              <a:t>0.1 mV</a:t>
            </a:r>
            <a:r>
              <a:rPr lang="zh-CN" altLang="en-US" sz="2800" dirty="0"/>
              <a:t>；</a:t>
            </a:r>
          </a:p>
          <a:p>
            <a:pPr marL="0" indent="0">
              <a:lnSpc>
                <a:spcPct val="200000"/>
              </a:lnSpc>
              <a:buNone/>
            </a:pPr>
            <a:r>
              <a:rPr lang="zh-CN" altLang="en-US" sz="2800" dirty="0"/>
              <a:t>④新发左束支传导阻滞。</a:t>
            </a:r>
            <a:endParaRPr lang="en-US" altLang="zh-CN" sz="2800" dirty="0"/>
          </a:p>
          <a:p>
            <a:pPr marL="0" indent="0">
              <a:lnSpc>
                <a:spcPct val="200000"/>
              </a:lnSpc>
              <a:buNone/>
            </a:pPr>
            <a:endParaRPr lang="zh-CN" altLang="en-US" sz="2800" dirty="0"/>
          </a:p>
        </p:txBody>
      </p:sp>
    </p:spTree>
    <p:extLst>
      <p:ext uri="{BB962C8B-B14F-4D97-AF65-F5344CB8AC3E}">
        <p14:creationId xmlns:p14="http://schemas.microsoft.com/office/powerpoint/2010/main" val="5421506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四、几种常见致命疾病心电图</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956208"/>
          </a:xfrm>
        </p:spPr>
        <p:txBody>
          <a:bodyPr>
            <a:normAutofit/>
          </a:bodyPr>
          <a:lstStyle/>
          <a:p>
            <a:pPr marL="0" indent="0">
              <a:lnSpc>
                <a:spcPct val="200000"/>
              </a:lnSpc>
              <a:buNone/>
            </a:pPr>
            <a:r>
              <a:rPr lang="zh-CN" altLang="en-US" sz="2800" dirty="0"/>
              <a:t>对于新出现或假定新出现的</a:t>
            </a:r>
            <a:r>
              <a:rPr lang="en-US" altLang="zh-CN" sz="2800" dirty="0"/>
              <a:t>LBBB</a:t>
            </a:r>
            <a:r>
              <a:rPr lang="zh-CN" altLang="en-US" sz="2800" dirty="0"/>
              <a:t>伴有典型心肌缺血症状的患者．应采用下列</a:t>
            </a:r>
            <a:r>
              <a:rPr lang="en-US" altLang="zh-CN" sz="2800" dirty="0"/>
              <a:t>3</a:t>
            </a:r>
            <a:r>
              <a:rPr lang="zh-CN" altLang="en-US" sz="2800" dirty="0"/>
              <a:t>种心电图标准之一诊断心肌梗死：</a:t>
            </a:r>
          </a:p>
          <a:p>
            <a:pPr marL="0" indent="0">
              <a:lnSpc>
                <a:spcPct val="200000"/>
              </a:lnSpc>
              <a:buNone/>
            </a:pPr>
            <a:r>
              <a:rPr lang="zh-CN" altLang="en-US" sz="2800" dirty="0"/>
              <a:t>①在</a:t>
            </a:r>
            <a:r>
              <a:rPr lang="en-US" altLang="zh-CN" sz="2800" dirty="0"/>
              <a:t>QRS</a:t>
            </a:r>
            <a:r>
              <a:rPr lang="zh-CN" altLang="en-US" sz="2800" dirty="0"/>
              <a:t>正向波的导联上</a:t>
            </a:r>
            <a:r>
              <a:rPr lang="en-US" altLang="zh-CN" sz="2800" dirty="0" err="1"/>
              <a:t>sT</a:t>
            </a:r>
            <a:r>
              <a:rPr lang="zh-CN" altLang="en-US" sz="2800" dirty="0"/>
              <a:t>段抬高≥</a:t>
            </a:r>
            <a:r>
              <a:rPr lang="en-US" altLang="zh-CN" sz="2800" dirty="0"/>
              <a:t>0</a:t>
            </a:r>
            <a:r>
              <a:rPr lang="zh-CN" altLang="en-US" sz="2800" dirty="0"/>
              <a:t>．</a:t>
            </a:r>
            <a:r>
              <a:rPr lang="en-US" altLang="zh-CN" sz="2800" dirty="0"/>
              <a:t>1mv</a:t>
            </a:r>
            <a:r>
              <a:rPr lang="zh-CN" altLang="en-US" sz="2800" dirty="0"/>
              <a:t>；</a:t>
            </a:r>
          </a:p>
          <a:p>
            <a:pPr marL="0" indent="0">
              <a:lnSpc>
                <a:spcPct val="200000"/>
              </a:lnSpc>
              <a:buNone/>
            </a:pPr>
            <a:r>
              <a:rPr lang="zh-CN" altLang="en-US" sz="2800" dirty="0"/>
              <a:t>②</a:t>
            </a:r>
            <a:r>
              <a:rPr lang="en-US" altLang="zh-CN" sz="2800" dirty="0" err="1"/>
              <a:t>Vl</a:t>
            </a:r>
            <a:r>
              <a:rPr lang="en-US" altLang="zh-CN" sz="2800" dirty="0"/>
              <a:t>—v3</a:t>
            </a:r>
            <a:r>
              <a:rPr lang="zh-CN" altLang="en-US" sz="2800" dirty="0"/>
              <a:t>导联上</a:t>
            </a:r>
            <a:r>
              <a:rPr lang="en-US" altLang="zh-CN" sz="2800" dirty="0" err="1"/>
              <a:t>sT</a:t>
            </a:r>
            <a:r>
              <a:rPr lang="zh-CN" altLang="en-US" sz="2800" dirty="0"/>
              <a:t>段下移≥</a:t>
            </a:r>
            <a:r>
              <a:rPr lang="en-US" altLang="zh-CN" sz="2800" dirty="0"/>
              <a:t>0</a:t>
            </a:r>
            <a:r>
              <a:rPr lang="zh-CN" altLang="en-US" sz="2800" dirty="0"/>
              <a:t>．</a:t>
            </a:r>
            <a:r>
              <a:rPr lang="en-US" altLang="zh-CN" sz="2800" dirty="0"/>
              <a:t>1mV</a:t>
            </a:r>
            <a:r>
              <a:rPr lang="zh-CN" altLang="en-US" sz="2800" dirty="0"/>
              <a:t>；</a:t>
            </a:r>
          </a:p>
          <a:p>
            <a:pPr marL="0" indent="0">
              <a:lnSpc>
                <a:spcPct val="200000"/>
              </a:lnSpc>
              <a:buNone/>
            </a:pPr>
            <a:r>
              <a:rPr lang="zh-CN" altLang="en-US" sz="2800" dirty="0"/>
              <a:t>③在</a:t>
            </a:r>
            <a:r>
              <a:rPr lang="en-US" altLang="zh-CN" sz="2800" dirty="0"/>
              <a:t>QRS</a:t>
            </a:r>
            <a:r>
              <a:rPr lang="zh-CN" altLang="en-US" sz="2800" dirty="0"/>
              <a:t>呈负向波的导联上，</a:t>
            </a:r>
            <a:r>
              <a:rPr lang="en-US" altLang="zh-CN" sz="2800" dirty="0" err="1"/>
              <a:t>sT</a:t>
            </a:r>
            <a:r>
              <a:rPr lang="zh-CN" altLang="en-US" sz="2800" dirty="0"/>
              <a:t>段下移≥</a:t>
            </a:r>
            <a:r>
              <a:rPr lang="en-US" altLang="zh-CN" sz="2800" dirty="0"/>
              <a:t>0</a:t>
            </a:r>
            <a:r>
              <a:rPr lang="zh-CN" altLang="en-US" sz="2800" dirty="0"/>
              <a:t>．</a:t>
            </a:r>
            <a:r>
              <a:rPr lang="en-US" altLang="zh-CN" sz="2800" dirty="0"/>
              <a:t>5mv</a:t>
            </a:r>
            <a:r>
              <a:rPr lang="zh-CN" altLang="en-US" sz="2800" dirty="0"/>
              <a:t>。</a:t>
            </a:r>
          </a:p>
        </p:txBody>
      </p:sp>
    </p:spTree>
    <p:extLst>
      <p:ext uri="{BB962C8B-B14F-4D97-AF65-F5344CB8AC3E}">
        <p14:creationId xmlns:p14="http://schemas.microsoft.com/office/powerpoint/2010/main" val="30318891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四、几种常见致命疾病心电图</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956208"/>
          </a:xfrm>
        </p:spPr>
        <p:txBody>
          <a:bodyPr>
            <a:normAutofit fontScale="55000" lnSpcReduction="20000"/>
          </a:bodyPr>
          <a:lstStyle/>
          <a:p>
            <a:pPr marL="0" indent="0">
              <a:lnSpc>
                <a:spcPct val="200000"/>
              </a:lnSpc>
              <a:buNone/>
            </a:pPr>
            <a:r>
              <a:rPr lang="zh-CN" altLang="en-US" sz="2800" dirty="0"/>
              <a:t>心肌梗死定位：以病理性</a:t>
            </a:r>
            <a:r>
              <a:rPr lang="en-US" altLang="zh-CN" sz="2800" dirty="0"/>
              <a:t>Q</a:t>
            </a:r>
            <a:r>
              <a:rPr lang="zh-CN" altLang="en-US" sz="2800" dirty="0"/>
              <a:t>波出现的导联或</a:t>
            </a:r>
            <a:r>
              <a:rPr lang="en-US" altLang="zh-CN" sz="2800" dirty="0"/>
              <a:t>ST</a:t>
            </a:r>
            <a:r>
              <a:rPr lang="zh-CN" altLang="en-US" sz="2800" dirty="0"/>
              <a:t>段抬高的导联定位。</a:t>
            </a:r>
          </a:p>
          <a:p>
            <a:pPr marL="0" indent="0">
              <a:lnSpc>
                <a:spcPct val="200000"/>
              </a:lnSpc>
              <a:buNone/>
            </a:pPr>
            <a:r>
              <a:rPr lang="zh-CN" altLang="en-US" sz="2800" dirty="0"/>
              <a:t>（</a:t>
            </a:r>
            <a:r>
              <a:rPr lang="en-US" altLang="zh-CN" sz="2800" dirty="0"/>
              <a:t>1</a:t>
            </a:r>
            <a:r>
              <a:rPr lang="zh-CN" altLang="en-US" sz="2800" dirty="0"/>
              <a:t>）下壁心梗在</a:t>
            </a:r>
            <a:r>
              <a:rPr lang="en-US" altLang="zh-CN" sz="2800" dirty="0"/>
              <a:t>Ⅱ</a:t>
            </a:r>
            <a:r>
              <a:rPr lang="zh-CN" altLang="en-US" sz="2800" dirty="0"/>
              <a:t>、</a:t>
            </a:r>
            <a:r>
              <a:rPr lang="en-US" altLang="zh-CN" sz="2800" dirty="0"/>
              <a:t>Ⅲ</a:t>
            </a:r>
            <a:r>
              <a:rPr lang="zh-CN" altLang="en-US" sz="2800" dirty="0"/>
              <a:t>、</a:t>
            </a:r>
            <a:r>
              <a:rPr lang="en-US" altLang="zh-CN" sz="2800" dirty="0" err="1"/>
              <a:t>avF</a:t>
            </a:r>
            <a:r>
              <a:rPr lang="zh-CN" altLang="en-US" sz="2800" dirty="0"/>
              <a:t>；</a:t>
            </a:r>
          </a:p>
          <a:p>
            <a:pPr marL="0" indent="0">
              <a:lnSpc>
                <a:spcPct val="200000"/>
              </a:lnSpc>
              <a:buNone/>
            </a:pPr>
            <a:r>
              <a:rPr lang="zh-CN" altLang="en-US" sz="2800" dirty="0"/>
              <a:t>（</a:t>
            </a:r>
            <a:r>
              <a:rPr lang="en-US" altLang="zh-CN" sz="2800" dirty="0"/>
              <a:t>2</a:t>
            </a:r>
            <a:r>
              <a:rPr lang="zh-CN" altLang="en-US" sz="2800" dirty="0"/>
              <a:t>）高侧壁心梗在</a:t>
            </a:r>
            <a:r>
              <a:rPr lang="en-US" altLang="zh-CN" sz="2800" dirty="0"/>
              <a:t>Ⅰ</a:t>
            </a:r>
            <a:r>
              <a:rPr lang="zh-CN" altLang="en-US" sz="2800" dirty="0"/>
              <a:t>、</a:t>
            </a:r>
            <a:r>
              <a:rPr lang="en-US" altLang="zh-CN" sz="2800" dirty="0" err="1"/>
              <a:t>avL</a:t>
            </a:r>
            <a:r>
              <a:rPr lang="zh-CN" altLang="en-US" sz="2800" dirty="0"/>
              <a:t>；</a:t>
            </a:r>
          </a:p>
          <a:p>
            <a:pPr marL="0" indent="0">
              <a:lnSpc>
                <a:spcPct val="200000"/>
              </a:lnSpc>
              <a:buNone/>
            </a:pPr>
            <a:r>
              <a:rPr lang="zh-CN" altLang="en-US" sz="2800" dirty="0"/>
              <a:t>（</a:t>
            </a:r>
            <a:r>
              <a:rPr lang="en-US" altLang="zh-CN" sz="2800" dirty="0"/>
              <a:t>3</a:t>
            </a:r>
            <a:r>
              <a:rPr lang="zh-CN" altLang="en-US" sz="2800" dirty="0"/>
              <a:t>）前间壁心梗</a:t>
            </a:r>
            <a:r>
              <a:rPr lang="en-US" altLang="zh-CN" sz="2800" dirty="0"/>
              <a:t>V1——V3</a:t>
            </a:r>
          </a:p>
          <a:p>
            <a:pPr marL="0" indent="0">
              <a:lnSpc>
                <a:spcPct val="200000"/>
              </a:lnSpc>
              <a:buNone/>
            </a:pPr>
            <a:r>
              <a:rPr lang="zh-CN" altLang="en-US" sz="2800" dirty="0"/>
              <a:t>（</a:t>
            </a:r>
            <a:r>
              <a:rPr lang="en-US" altLang="zh-CN" sz="2800" dirty="0"/>
              <a:t>4</a:t>
            </a:r>
            <a:r>
              <a:rPr lang="zh-CN" altLang="en-US" sz="2800" dirty="0"/>
              <a:t>）前壁心梗</a:t>
            </a:r>
            <a:r>
              <a:rPr lang="en-US" altLang="zh-CN" sz="2800" dirty="0"/>
              <a:t>V2——V4</a:t>
            </a:r>
            <a:r>
              <a:rPr lang="zh-CN" altLang="en-US" sz="2800" dirty="0"/>
              <a:t>偶见于</a:t>
            </a:r>
            <a:r>
              <a:rPr lang="en-US" altLang="zh-CN" sz="2800" dirty="0"/>
              <a:t>V5</a:t>
            </a:r>
            <a:r>
              <a:rPr lang="zh-CN" altLang="en-US" sz="2800" dirty="0"/>
              <a:t>，</a:t>
            </a:r>
          </a:p>
          <a:p>
            <a:pPr marL="0" indent="0">
              <a:lnSpc>
                <a:spcPct val="200000"/>
              </a:lnSpc>
              <a:buNone/>
            </a:pPr>
            <a:r>
              <a:rPr lang="zh-CN" altLang="en-US" sz="2800" dirty="0"/>
              <a:t>（</a:t>
            </a:r>
            <a:r>
              <a:rPr lang="en-US" altLang="zh-CN" sz="2800" dirty="0"/>
              <a:t>5</a:t>
            </a:r>
            <a:r>
              <a:rPr lang="zh-CN" altLang="en-US" sz="2800" dirty="0"/>
              <a:t>）广泛前壁心梗</a:t>
            </a:r>
            <a:r>
              <a:rPr lang="en-US" altLang="zh-CN" sz="2800" dirty="0"/>
              <a:t>I</a:t>
            </a:r>
            <a:r>
              <a:rPr lang="zh-CN" altLang="en-US" sz="2800" dirty="0"/>
              <a:t>、</a:t>
            </a:r>
            <a:r>
              <a:rPr lang="en-US" altLang="zh-CN" sz="2800" dirty="0" err="1"/>
              <a:t>aVL</a:t>
            </a:r>
            <a:r>
              <a:rPr lang="zh-CN" altLang="en-US" sz="2800" dirty="0"/>
              <a:t>、</a:t>
            </a:r>
            <a:r>
              <a:rPr lang="en-US" altLang="zh-CN" sz="2800" dirty="0"/>
              <a:t>V1—— V5</a:t>
            </a:r>
            <a:r>
              <a:rPr lang="zh-CN" altLang="en-US" sz="2800" dirty="0"/>
              <a:t>（</a:t>
            </a:r>
            <a:r>
              <a:rPr lang="en-US" altLang="zh-CN" sz="2800" dirty="0"/>
              <a:t>V6</a:t>
            </a:r>
            <a:r>
              <a:rPr lang="zh-CN" altLang="en-US" sz="2800" dirty="0"/>
              <a:t>）</a:t>
            </a:r>
          </a:p>
          <a:p>
            <a:pPr marL="0" indent="0">
              <a:lnSpc>
                <a:spcPct val="200000"/>
              </a:lnSpc>
              <a:buNone/>
            </a:pPr>
            <a:r>
              <a:rPr lang="zh-CN" altLang="en-US" sz="2800" dirty="0"/>
              <a:t>（</a:t>
            </a:r>
            <a:r>
              <a:rPr lang="en-US" altLang="zh-CN" sz="2800" dirty="0"/>
              <a:t>6</a:t>
            </a:r>
            <a:r>
              <a:rPr lang="zh-CN" altLang="en-US" sz="2800" dirty="0"/>
              <a:t>）后壁心梗， </a:t>
            </a:r>
            <a:r>
              <a:rPr lang="en-US" altLang="zh-CN" sz="2800" dirty="0"/>
              <a:t>V7——V9</a:t>
            </a:r>
            <a:r>
              <a:rPr lang="zh-CN" altLang="en-US" sz="2800" dirty="0"/>
              <a:t>，</a:t>
            </a:r>
          </a:p>
          <a:p>
            <a:pPr marL="0" indent="0">
              <a:lnSpc>
                <a:spcPct val="200000"/>
              </a:lnSpc>
              <a:buNone/>
            </a:pPr>
            <a:r>
              <a:rPr lang="zh-CN" altLang="en-US" sz="2800" dirty="0"/>
              <a:t>（</a:t>
            </a:r>
            <a:r>
              <a:rPr lang="en-US" altLang="zh-CN" sz="2800" dirty="0"/>
              <a:t>7</a:t>
            </a:r>
            <a:r>
              <a:rPr lang="zh-CN" altLang="en-US" sz="2800" dirty="0"/>
              <a:t>）右室：</a:t>
            </a:r>
            <a:r>
              <a:rPr lang="en-US" altLang="zh-CN" sz="2800" dirty="0"/>
              <a:t>V3R </a:t>
            </a:r>
            <a:r>
              <a:rPr lang="zh-CN" altLang="en-US" sz="2800" dirty="0"/>
              <a:t>、</a:t>
            </a:r>
            <a:r>
              <a:rPr lang="en-US" altLang="zh-CN" sz="2800" dirty="0"/>
              <a:t>V4R </a:t>
            </a:r>
            <a:r>
              <a:rPr lang="zh-CN" altLang="en-US" sz="2800" dirty="0"/>
              <a:t>、</a:t>
            </a:r>
            <a:r>
              <a:rPr lang="en-US" altLang="zh-CN" sz="2800" dirty="0"/>
              <a:t>V5R</a:t>
            </a:r>
            <a:r>
              <a:rPr lang="zh-CN" altLang="en-US" sz="2800" dirty="0"/>
              <a:t>。</a:t>
            </a:r>
          </a:p>
        </p:txBody>
      </p:sp>
    </p:spTree>
    <p:extLst>
      <p:ext uri="{BB962C8B-B14F-4D97-AF65-F5344CB8AC3E}">
        <p14:creationId xmlns:p14="http://schemas.microsoft.com/office/powerpoint/2010/main" val="1386020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图片">
            <a:extLst>
              <a:ext uri="{FF2B5EF4-FFF2-40B4-BE49-F238E27FC236}">
                <a16:creationId xmlns:a16="http://schemas.microsoft.com/office/drawing/2014/main" id="{CD29D7BA-FE63-C5D7-9775-092B3B684D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1813" y="352425"/>
            <a:ext cx="6048375" cy="6153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2366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四、几种常见致命疾病心电图</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956208"/>
          </a:xfrm>
        </p:spPr>
        <p:txBody>
          <a:bodyPr>
            <a:normAutofit fontScale="70000" lnSpcReduction="20000"/>
          </a:bodyPr>
          <a:lstStyle/>
          <a:p>
            <a:pPr marL="0" indent="0">
              <a:lnSpc>
                <a:spcPct val="200000"/>
              </a:lnSpc>
              <a:buNone/>
            </a:pPr>
            <a:r>
              <a:rPr lang="en-US" altLang="zh-CN" sz="2800" dirty="0"/>
              <a:t>2. </a:t>
            </a:r>
            <a:r>
              <a:rPr lang="zh-CN" altLang="en-US" sz="2800" dirty="0"/>
              <a:t>左主干病变的心电图特点</a:t>
            </a:r>
          </a:p>
          <a:p>
            <a:pPr marL="0" indent="0">
              <a:lnSpc>
                <a:spcPct val="200000"/>
              </a:lnSpc>
              <a:buNone/>
            </a:pPr>
            <a:r>
              <a:rPr lang="en-US" altLang="zh-CN" sz="2800" dirty="0"/>
              <a:t>1. </a:t>
            </a:r>
            <a:r>
              <a:rPr lang="en-US" altLang="zh-CN" sz="2800" dirty="0" err="1"/>
              <a:t>STaVR</a:t>
            </a:r>
            <a:r>
              <a:rPr lang="en-US" altLang="zh-CN" sz="2800" dirty="0"/>
              <a:t>↑</a:t>
            </a:r>
            <a:r>
              <a:rPr lang="zh-CN" altLang="en-US" sz="2800" dirty="0"/>
              <a:t>，且</a:t>
            </a:r>
            <a:r>
              <a:rPr lang="en-US" altLang="zh-CN" sz="2800" dirty="0" err="1"/>
              <a:t>STaVR</a:t>
            </a:r>
            <a:r>
              <a:rPr lang="en-US" altLang="zh-CN" sz="2800" dirty="0"/>
              <a:t>↑&gt; STV1↑</a:t>
            </a:r>
            <a:r>
              <a:rPr lang="zh-CN" altLang="en-US" sz="2800" dirty="0"/>
              <a:t>。</a:t>
            </a:r>
          </a:p>
          <a:p>
            <a:pPr marL="0" indent="0">
              <a:lnSpc>
                <a:spcPct val="200000"/>
              </a:lnSpc>
              <a:buNone/>
            </a:pPr>
            <a:r>
              <a:rPr lang="en-US" altLang="zh-CN" sz="2800" dirty="0"/>
              <a:t>2. </a:t>
            </a:r>
            <a:r>
              <a:rPr lang="zh-CN" altLang="en-US" sz="2800" dirty="0"/>
              <a:t>在前壁或广泛前壁心梗，合并以下表现：</a:t>
            </a:r>
          </a:p>
          <a:p>
            <a:pPr marL="0" indent="0">
              <a:lnSpc>
                <a:spcPct val="200000"/>
              </a:lnSpc>
              <a:buNone/>
            </a:pPr>
            <a:r>
              <a:rPr lang="zh-CN" altLang="en-US" sz="2800" dirty="0"/>
              <a:t>①合并正后壁心肌梗死：</a:t>
            </a:r>
            <a:r>
              <a:rPr lang="en-US" altLang="zh-CN" sz="2800" dirty="0"/>
              <a:t>STV7-9</a:t>
            </a:r>
            <a:r>
              <a:rPr lang="zh-CN" altLang="en-US" sz="2800" dirty="0"/>
              <a:t>抬高或</a:t>
            </a:r>
            <a:r>
              <a:rPr lang="en-US" altLang="zh-CN" sz="2800" dirty="0"/>
              <a:t>STV1-3</a:t>
            </a:r>
            <a:r>
              <a:rPr lang="zh-CN" altLang="en-US" sz="2800" dirty="0"/>
              <a:t>抬高不明显（总</a:t>
            </a:r>
            <a:r>
              <a:rPr lang="en-US" altLang="zh-CN" sz="2800" dirty="0"/>
              <a:t>&lt; 0.5mm</a:t>
            </a:r>
            <a:r>
              <a:rPr lang="zh-CN" altLang="en-US" sz="2800" dirty="0"/>
              <a:t>）；</a:t>
            </a:r>
          </a:p>
          <a:p>
            <a:pPr marL="0" indent="0">
              <a:lnSpc>
                <a:spcPct val="200000"/>
              </a:lnSpc>
              <a:buNone/>
            </a:pPr>
            <a:r>
              <a:rPr lang="zh-CN" altLang="en-US" sz="2800" dirty="0"/>
              <a:t>②合并下壁心肌梗死：</a:t>
            </a:r>
            <a:r>
              <a:rPr lang="en-US" altLang="zh-CN" sz="2800" dirty="0" err="1"/>
              <a:t>STⅡ</a:t>
            </a:r>
            <a:r>
              <a:rPr lang="zh-CN" altLang="en-US" sz="2800" dirty="0"/>
              <a:t>、</a:t>
            </a:r>
            <a:r>
              <a:rPr lang="en-US" altLang="zh-CN" sz="2800" dirty="0"/>
              <a:t>Ⅲ</a:t>
            </a:r>
            <a:r>
              <a:rPr lang="zh-CN" altLang="en-US" sz="2800" dirty="0"/>
              <a:t>、</a:t>
            </a:r>
            <a:r>
              <a:rPr lang="en-US" altLang="zh-CN" sz="2800" dirty="0" err="1"/>
              <a:t>aVF</a:t>
            </a:r>
            <a:r>
              <a:rPr lang="en-US" altLang="zh-CN" sz="2800" dirty="0"/>
              <a:t>↑</a:t>
            </a:r>
            <a:r>
              <a:rPr lang="zh-CN" altLang="en-US" sz="2800" dirty="0"/>
              <a:t>，且 </a:t>
            </a:r>
            <a:r>
              <a:rPr lang="en-US" altLang="zh-CN" sz="2800" dirty="0" err="1"/>
              <a:t>STⅡ</a:t>
            </a:r>
            <a:r>
              <a:rPr lang="en-US" altLang="zh-CN" sz="2800" dirty="0"/>
              <a:t>↑&gt; </a:t>
            </a:r>
            <a:r>
              <a:rPr lang="en-US" altLang="zh-CN" sz="2800" dirty="0" err="1"/>
              <a:t>STⅢ</a:t>
            </a:r>
            <a:r>
              <a:rPr lang="en-US" altLang="zh-CN" sz="2800" dirty="0"/>
              <a:t>↑</a:t>
            </a:r>
            <a:r>
              <a:rPr lang="zh-CN" altLang="en-US" sz="2800" dirty="0"/>
              <a:t>；</a:t>
            </a:r>
          </a:p>
          <a:p>
            <a:pPr marL="0" indent="0">
              <a:lnSpc>
                <a:spcPct val="200000"/>
              </a:lnSpc>
              <a:buNone/>
            </a:pPr>
            <a:r>
              <a:rPr lang="zh-CN" altLang="en-US" sz="2800" dirty="0"/>
              <a:t>③合并心房梗死：</a:t>
            </a:r>
            <a:r>
              <a:rPr lang="en-US" altLang="zh-CN" sz="2800" dirty="0" err="1"/>
              <a:t>PTaⅡ</a:t>
            </a:r>
            <a:r>
              <a:rPr lang="zh-CN" altLang="en-US" sz="2800" dirty="0"/>
              <a:t>、</a:t>
            </a:r>
            <a:r>
              <a:rPr lang="en-US" altLang="zh-CN" sz="2800" dirty="0"/>
              <a:t>Ⅲ</a:t>
            </a:r>
            <a:r>
              <a:rPr lang="zh-CN" altLang="en-US" sz="2800" dirty="0"/>
              <a:t>、</a:t>
            </a:r>
            <a:r>
              <a:rPr lang="en-US" altLang="zh-CN" sz="2800" dirty="0" err="1"/>
              <a:t>aVF</a:t>
            </a:r>
            <a:r>
              <a:rPr lang="zh-CN" altLang="en-US" sz="2800" dirty="0"/>
              <a:t>、</a:t>
            </a:r>
            <a:r>
              <a:rPr lang="en-US" altLang="zh-CN" sz="2800" dirty="0"/>
              <a:t>V1-2↓&gt; 0.05mV</a:t>
            </a:r>
            <a:r>
              <a:rPr lang="zh-CN" altLang="en-US" sz="2800" dirty="0"/>
              <a:t>，</a:t>
            </a:r>
            <a:r>
              <a:rPr lang="en-US" altLang="zh-CN" sz="2800" dirty="0" err="1"/>
              <a:t>PTaaVR</a:t>
            </a:r>
            <a:r>
              <a:rPr lang="zh-CN" altLang="en-US" sz="2800" dirty="0"/>
              <a:t>、</a:t>
            </a:r>
            <a:r>
              <a:rPr lang="en-US" altLang="zh-CN" sz="2800" dirty="0" err="1"/>
              <a:t>aVL</a:t>
            </a:r>
            <a:r>
              <a:rPr lang="zh-CN" altLang="en-US" sz="2800" dirty="0"/>
              <a:t>、</a:t>
            </a:r>
            <a:r>
              <a:rPr lang="en-US" altLang="zh-CN" sz="2800" dirty="0"/>
              <a:t>V5-6↑&gt; 0.05mV</a:t>
            </a:r>
            <a:endParaRPr lang="zh-CN" altLang="en-US" sz="2800" dirty="0"/>
          </a:p>
        </p:txBody>
      </p:sp>
    </p:spTree>
    <p:extLst>
      <p:ext uri="{BB962C8B-B14F-4D97-AF65-F5344CB8AC3E}">
        <p14:creationId xmlns:p14="http://schemas.microsoft.com/office/powerpoint/2010/main" val="18571799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四、几种常见致命疾病心电图</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956208"/>
          </a:xfrm>
        </p:spPr>
        <p:txBody>
          <a:bodyPr>
            <a:normAutofit/>
          </a:bodyPr>
          <a:lstStyle/>
          <a:p>
            <a:pPr marL="0" indent="0">
              <a:lnSpc>
                <a:spcPct val="200000"/>
              </a:lnSpc>
              <a:buNone/>
            </a:pPr>
            <a:r>
              <a:rPr lang="en-US" altLang="zh-CN" sz="2800" dirty="0"/>
              <a:t>3. STV2-6</a:t>
            </a:r>
            <a:r>
              <a:rPr lang="zh-CN" altLang="en-US" sz="2800" dirty="0"/>
              <a:t>压低</a:t>
            </a:r>
            <a:r>
              <a:rPr lang="en-US" altLang="zh-CN" sz="2800" dirty="0"/>
              <a:t>(</a:t>
            </a:r>
            <a:r>
              <a:rPr lang="zh-CN" altLang="en-US" sz="2800" dirty="0"/>
              <a:t>以</a:t>
            </a:r>
            <a:r>
              <a:rPr lang="en-US" altLang="zh-CN" sz="2800" dirty="0"/>
              <a:t>V4-6</a:t>
            </a:r>
            <a:r>
              <a:rPr lang="zh-CN" altLang="en-US" sz="2800" dirty="0"/>
              <a:t>最明显</a:t>
            </a:r>
            <a:r>
              <a:rPr lang="en-US" altLang="zh-CN" sz="2800" dirty="0"/>
              <a:t>)</a:t>
            </a:r>
            <a:r>
              <a:rPr lang="zh-CN" altLang="en-US" sz="2800" dirty="0"/>
              <a:t>，及 </a:t>
            </a:r>
            <a:r>
              <a:rPr lang="en-US" altLang="zh-CN" sz="2800" dirty="0" err="1"/>
              <a:t>STⅡ</a:t>
            </a:r>
            <a:r>
              <a:rPr lang="zh-CN" altLang="en-US" sz="2800" dirty="0"/>
              <a:t>、</a:t>
            </a:r>
            <a:r>
              <a:rPr lang="en-US" altLang="zh-CN" sz="2800" dirty="0"/>
              <a:t>Ⅲ</a:t>
            </a:r>
            <a:r>
              <a:rPr lang="zh-CN" altLang="en-US" sz="2800" dirty="0"/>
              <a:t>、</a:t>
            </a:r>
            <a:r>
              <a:rPr lang="en-US" altLang="zh-CN" sz="2800" dirty="0" err="1"/>
              <a:t>aVF</a:t>
            </a:r>
            <a:r>
              <a:rPr lang="zh-CN" altLang="en-US" sz="2800" dirty="0"/>
              <a:t>压低</a:t>
            </a:r>
            <a:r>
              <a:rPr lang="en-US" altLang="zh-CN" sz="2800" dirty="0"/>
              <a:t>(</a:t>
            </a:r>
            <a:r>
              <a:rPr lang="zh-CN" altLang="en-US" sz="2800" dirty="0"/>
              <a:t>以</a:t>
            </a:r>
            <a:r>
              <a:rPr lang="en-US" altLang="zh-CN" sz="2800" dirty="0" err="1"/>
              <a:t>STⅡ</a:t>
            </a:r>
            <a:r>
              <a:rPr lang="zh-CN" altLang="en-US" sz="2800" dirty="0"/>
              <a:t>最明显</a:t>
            </a:r>
            <a:r>
              <a:rPr lang="en-US" altLang="zh-CN" sz="2800" dirty="0"/>
              <a:t>) </a:t>
            </a:r>
            <a:r>
              <a:rPr lang="zh-CN" altLang="en-US" sz="2800" dirty="0"/>
              <a:t>， </a:t>
            </a:r>
            <a:r>
              <a:rPr lang="en-US" altLang="zh-CN" sz="2800" dirty="0" err="1"/>
              <a:t>STaVL</a:t>
            </a:r>
            <a:r>
              <a:rPr lang="zh-CN" altLang="en-US" sz="2800" dirty="0"/>
              <a:t>压低不明显或无压低。</a:t>
            </a:r>
          </a:p>
          <a:p>
            <a:pPr marL="0" indent="0">
              <a:lnSpc>
                <a:spcPct val="200000"/>
              </a:lnSpc>
              <a:buNone/>
            </a:pPr>
            <a:endParaRPr lang="zh-CN" altLang="en-US" sz="2800" dirty="0"/>
          </a:p>
          <a:p>
            <a:pPr marL="0" indent="0">
              <a:lnSpc>
                <a:spcPct val="200000"/>
              </a:lnSpc>
              <a:buNone/>
            </a:pPr>
            <a:r>
              <a:rPr lang="en-US" altLang="zh-CN" sz="2800" dirty="0"/>
              <a:t>4. </a:t>
            </a:r>
            <a:r>
              <a:rPr lang="zh-CN" altLang="en-US" sz="2800" dirty="0"/>
              <a:t>心电图可表现为正常：见于多支血管复杂病变或有侧支循环代偿。</a:t>
            </a:r>
          </a:p>
        </p:txBody>
      </p:sp>
    </p:spTree>
    <p:extLst>
      <p:ext uri="{BB962C8B-B14F-4D97-AF65-F5344CB8AC3E}">
        <p14:creationId xmlns:p14="http://schemas.microsoft.com/office/powerpoint/2010/main" val="9530726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图片">
            <a:extLst>
              <a:ext uri="{FF2B5EF4-FFF2-40B4-BE49-F238E27FC236}">
                <a16:creationId xmlns:a16="http://schemas.microsoft.com/office/drawing/2014/main" id="{0BB65B46-C5D7-6895-3046-A3466DA53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778" y="429306"/>
            <a:ext cx="6856443" cy="59993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3039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6"/>
            <a:ext cx="11179628" cy="2125921"/>
          </a:xfrm>
        </p:spPr>
        <p:txBody>
          <a:bodyPr>
            <a:normAutofit fontScale="85000" lnSpcReduction="10000"/>
          </a:bodyPr>
          <a:lstStyle/>
          <a:p>
            <a:pPr marL="0" indent="0">
              <a:lnSpc>
                <a:spcPct val="200000"/>
              </a:lnSpc>
              <a:buNone/>
            </a:pPr>
            <a:r>
              <a:rPr lang="zh-CN" altLang="en-US" sz="2800" dirty="0"/>
              <a:t>（</a:t>
            </a:r>
            <a:r>
              <a:rPr lang="en-US" altLang="zh-CN" sz="2800" dirty="0"/>
              <a:t>3</a:t>
            </a:r>
            <a:r>
              <a:rPr lang="zh-CN" altLang="en-US" sz="2800" dirty="0"/>
              <a:t>）急救：①立即非同步直流电除颤复律</a:t>
            </a:r>
            <a:r>
              <a:rPr lang="en-US" altLang="zh-CN" sz="2800" dirty="0"/>
              <a:t>(360J)②</a:t>
            </a:r>
            <a:r>
              <a:rPr lang="zh-CN" altLang="en-US" sz="2800" dirty="0"/>
              <a:t>查找并纠正病因或诱因，如电解质紊乱（低钾／低镁）、心肌缺血，洋地黄中毒或致心律失常抗心律失常药。</a:t>
            </a:r>
          </a:p>
        </p:txBody>
      </p:sp>
      <p:pic>
        <p:nvPicPr>
          <p:cNvPr id="1028" name="Picture 4">
            <a:extLst>
              <a:ext uri="{FF2B5EF4-FFF2-40B4-BE49-F238E27FC236}">
                <a16:creationId xmlns:a16="http://schemas.microsoft.com/office/drawing/2014/main" id="{FD690840-3B67-5D6D-C592-CE44FEEC01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536" y="3429000"/>
            <a:ext cx="6702846" cy="34039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5365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四、几种常见致命疾病心电图</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956208"/>
          </a:xfrm>
        </p:spPr>
        <p:txBody>
          <a:bodyPr>
            <a:normAutofit lnSpcReduction="10000"/>
          </a:bodyPr>
          <a:lstStyle/>
          <a:p>
            <a:pPr marL="0" indent="0">
              <a:lnSpc>
                <a:spcPct val="200000"/>
              </a:lnSpc>
              <a:buNone/>
            </a:pPr>
            <a:r>
              <a:rPr lang="zh-CN" altLang="en-US" sz="2800" dirty="0"/>
              <a:t>左主干病变的心电图鉴别（</a:t>
            </a:r>
            <a:r>
              <a:rPr lang="en-US" altLang="zh-CN" sz="2800" dirty="0"/>
              <a:t>A. </a:t>
            </a:r>
            <a:r>
              <a:rPr lang="zh-CN" altLang="en-US" sz="2800" dirty="0"/>
              <a:t>左主干病变，</a:t>
            </a:r>
            <a:r>
              <a:rPr lang="en-US" altLang="zh-CN" sz="2800" dirty="0" err="1"/>
              <a:t>STaVR</a:t>
            </a:r>
            <a:r>
              <a:rPr lang="zh-CN" altLang="en-US" sz="2800" dirty="0"/>
              <a:t>、</a:t>
            </a:r>
            <a:r>
              <a:rPr lang="en-US" altLang="zh-CN" sz="2800" dirty="0" err="1"/>
              <a:t>aVL</a:t>
            </a:r>
            <a:r>
              <a:rPr lang="zh-CN" altLang="en-US" sz="2800" dirty="0"/>
              <a:t>抬高＞</a:t>
            </a:r>
            <a:r>
              <a:rPr lang="en-US" altLang="zh-CN" sz="2800" dirty="0"/>
              <a:t>0.1mV</a:t>
            </a:r>
            <a:r>
              <a:rPr lang="zh-CN" altLang="en-US" sz="2800" dirty="0"/>
              <a:t>，</a:t>
            </a:r>
            <a:r>
              <a:rPr lang="en-US" altLang="zh-CN" sz="2800" dirty="0" err="1"/>
              <a:t>STaVR</a:t>
            </a:r>
            <a:r>
              <a:rPr lang="en-US" altLang="zh-CN" sz="2800" dirty="0"/>
              <a:t>↑</a:t>
            </a:r>
            <a:r>
              <a:rPr lang="zh-CN" altLang="en-US" sz="2800" dirty="0"/>
              <a:t>＞ </a:t>
            </a:r>
            <a:r>
              <a:rPr lang="en-US" altLang="zh-CN" sz="2800" dirty="0"/>
              <a:t>ST V1↑</a:t>
            </a:r>
            <a:r>
              <a:rPr lang="zh-CN" altLang="en-US" sz="2800" dirty="0"/>
              <a:t>；</a:t>
            </a:r>
            <a:r>
              <a:rPr lang="en-US" altLang="zh-CN" sz="2800" dirty="0" err="1"/>
              <a:t>STⅡ</a:t>
            </a:r>
            <a:r>
              <a:rPr lang="zh-CN" altLang="en-US" sz="2800" dirty="0"/>
              <a:t>、</a:t>
            </a:r>
            <a:r>
              <a:rPr lang="en-US" altLang="zh-CN" sz="2800" dirty="0"/>
              <a:t>Ⅲ</a:t>
            </a:r>
            <a:r>
              <a:rPr lang="zh-CN" altLang="en-US" sz="2800" dirty="0"/>
              <a:t>、</a:t>
            </a:r>
            <a:r>
              <a:rPr lang="en-US" altLang="zh-CN" sz="2800" dirty="0" err="1"/>
              <a:t>aVF</a:t>
            </a:r>
            <a:r>
              <a:rPr lang="zh-CN" altLang="en-US" sz="2800" dirty="0"/>
              <a:t>压低＞</a:t>
            </a:r>
            <a:r>
              <a:rPr lang="en-US" altLang="zh-CN" sz="2800" dirty="0"/>
              <a:t>0.1 mV</a:t>
            </a:r>
            <a:r>
              <a:rPr lang="zh-CN" altLang="en-US" sz="2800" dirty="0"/>
              <a:t>。；</a:t>
            </a:r>
            <a:r>
              <a:rPr lang="en-US" altLang="zh-CN" sz="2800" dirty="0"/>
              <a:t>B. </a:t>
            </a:r>
            <a:r>
              <a:rPr lang="zh-CN" altLang="en-US" sz="2800" dirty="0"/>
              <a:t>左前降支病变，</a:t>
            </a:r>
            <a:r>
              <a:rPr lang="en-US" altLang="zh-CN" sz="2800" dirty="0" err="1"/>
              <a:t>STⅠ</a:t>
            </a:r>
            <a:r>
              <a:rPr lang="zh-CN" altLang="en-US" sz="2800" dirty="0"/>
              <a:t>、</a:t>
            </a:r>
            <a:r>
              <a:rPr lang="en-US" altLang="zh-CN" sz="2800" dirty="0" err="1"/>
              <a:t>aVL</a:t>
            </a:r>
            <a:r>
              <a:rPr lang="zh-CN" altLang="en-US" sz="2800" dirty="0"/>
              <a:t>、</a:t>
            </a:r>
            <a:r>
              <a:rPr lang="en-US" altLang="zh-CN" sz="2800" dirty="0"/>
              <a:t>V1-3</a:t>
            </a:r>
            <a:r>
              <a:rPr lang="zh-CN" altLang="en-US" sz="2800" dirty="0"/>
              <a:t>抬高＞</a:t>
            </a:r>
            <a:r>
              <a:rPr lang="en-US" altLang="zh-CN" sz="2800" dirty="0"/>
              <a:t>0.1mV~0.4mV</a:t>
            </a:r>
            <a:r>
              <a:rPr lang="zh-CN" altLang="en-US" sz="2800" dirty="0"/>
              <a:t>，</a:t>
            </a:r>
            <a:r>
              <a:rPr lang="en-US" altLang="zh-CN" sz="2800" dirty="0"/>
              <a:t>ST V1↑</a:t>
            </a:r>
            <a:r>
              <a:rPr lang="zh-CN" altLang="en-US" sz="2800" dirty="0"/>
              <a:t>＞ </a:t>
            </a:r>
            <a:r>
              <a:rPr lang="en-US" altLang="zh-CN" sz="2800" dirty="0" err="1"/>
              <a:t>STaVR</a:t>
            </a:r>
            <a:r>
              <a:rPr lang="en-US" altLang="zh-CN" sz="2800" dirty="0"/>
              <a:t>↑</a:t>
            </a:r>
            <a:r>
              <a:rPr lang="zh-CN" altLang="en-US" sz="2800" dirty="0"/>
              <a:t>，</a:t>
            </a:r>
            <a:r>
              <a:rPr lang="en-US" altLang="zh-CN" sz="2800" dirty="0"/>
              <a:t>TV2-3</a:t>
            </a:r>
            <a:r>
              <a:rPr lang="zh-CN" altLang="en-US" sz="2800" dirty="0"/>
              <a:t>高尖，</a:t>
            </a:r>
            <a:r>
              <a:rPr lang="en-US" altLang="zh-CN" sz="2800" dirty="0" err="1"/>
              <a:t>STⅡ</a:t>
            </a:r>
            <a:r>
              <a:rPr lang="zh-CN" altLang="en-US" sz="2800" dirty="0"/>
              <a:t>、</a:t>
            </a:r>
            <a:r>
              <a:rPr lang="en-US" altLang="zh-CN" sz="2800" dirty="0"/>
              <a:t>Ⅲ</a:t>
            </a:r>
            <a:r>
              <a:rPr lang="zh-CN" altLang="en-US" sz="2800" dirty="0"/>
              <a:t>、</a:t>
            </a:r>
            <a:r>
              <a:rPr lang="en-US" altLang="zh-CN" sz="2800" dirty="0" err="1"/>
              <a:t>aVF</a:t>
            </a:r>
            <a:r>
              <a:rPr lang="zh-CN" altLang="en-US" sz="2800" dirty="0"/>
              <a:t>、</a:t>
            </a:r>
            <a:r>
              <a:rPr lang="en-US" altLang="zh-CN" sz="2800" dirty="0" err="1"/>
              <a:t>aVL</a:t>
            </a:r>
            <a:r>
              <a:rPr lang="zh-CN" altLang="en-US" sz="2800" dirty="0"/>
              <a:t>、</a:t>
            </a:r>
            <a:r>
              <a:rPr lang="en-US" altLang="zh-CN" sz="2800" dirty="0"/>
              <a:t>V5-6</a:t>
            </a:r>
            <a:r>
              <a:rPr lang="zh-CN" altLang="en-US" sz="2800" dirty="0"/>
              <a:t>压低</a:t>
            </a:r>
            <a:r>
              <a:rPr lang="en-US" altLang="zh-CN" sz="2800" dirty="0"/>
              <a:t>0.1~ 0.5mV</a:t>
            </a:r>
            <a:r>
              <a:rPr lang="zh-CN" altLang="en-US" sz="2800" dirty="0"/>
              <a:t>，</a:t>
            </a:r>
            <a:r>
              <a:rPr lang="en-US" altLang="zh-CN" sz="2800" dirty="0"/>
              <a:t>QSV1-3</a:t>
            </a:r>
            <a:r>
              <a:rPr lang="zh-CN" altLang="en-US" sz="2800" dirty="0"/>
              <a:t>；</a:t>
            </a:r>
            <a:r>
              <a:rPr lang="en-US" altLang="zh-CN" sz="2800" dirty="0"/>
              <a:t>C.</a:t>
            </a:r>
            <a:r>
              <a:rPr lang="zh-CN" altLang="en-US" sz="2800" dirty="0"/>
              <a:t>右冠状动脉病变，</a:t>
            </a:r>
            <a:r>
              <a:rPr lang="en-US" altLang="zh-CN" sz="2800" dirty="0" err="1"/>
              <a:t>STⅡ</a:t>
            </a:r>
            <a:r>
              <a:rPr lang="zh-CN" altLang="en-US" sz="2800" dirty="0"/>
              <a:t>、</a:t>
            </a:r>
            <a:r>
              <a:rPr lang="en-US" altLang="zh-CN" sz="2800" dirty="0"/>
              <a:t>Ⅲ</a:t>
            </a:r>
            <a:r>
              <a:rPr lang="zh-CN" altLang="en-US" sz="2800" dirty="0"/>
              <a:t>、</a:t>
            </a:r>
            <a:r>
              <a:rPr lang="en-US" altLang="zh-CN" sz="2800" dirty="0" err="1"/>
              <a:t>aVF</a:t>
            </a:r>
            <a:r>
              <a:rPr lang="zh-CN" altLang="en-US" sz="2800" dirty="0"/>
              <a:t>抬高</a:t>
            </a:r>
            <a:r>
              <a:rPr lang="en-US" altLang="zh-CN" sz="2800" dirty="0"/>
              <a:t>0.2mV</a:t>
            </a:r>
            <a:r>
              <a:rPr lang="zh-CN" altLang="en-US" sz="2800" dirty="0"/>
              <a:t>，</a:t>
            </a:r>
            <a:r>
              <a:rPr lang="en-US" altLang="zh-CN" sz="2800" dirty="0"/>
              <a:t>STV3-5</a:t>
            </a:r>
            <a:r>
              <a:rPr lang="zh-CN" altLang="en-US" sz="2800" dirty="0"/>
              <a:t>抬高</a:t>
            </a:r>
            <a:r>
              <a:rPr lang="en-US" altLang="zh-CN" sz="2800" dirty="0"/>
              <a:t>0.1 mV</a:t>
            </a:r>
            <a:r>
              <a:rPr lang="zh-CN" altLang="en-US" sz="2800" dirty="0"/>
              <a:t>，</a:t>
            </a:r>
            <a:r>
              <a:rPr lang="en-US" altLang="zh-CN" sz="2800" dirty="0" err="1"/>
              <a:t>STⅠ</a:t>
            </a:r>
            <a:r>
              <a:rPr lang="zh-CN" altLang="en-US" sz="2800" dirty="0"/>
              <a:t>、</a:t>
            </a:r>
            <a:r>
              <a:rPr lang="en-US" altLang="zh-CN" sz="2800" dirty="0" err="1"/>
              <a:t>aVL</a:t>
            </a:r>
            <a:r>
              <a:rPr lang="zh-CN" altLang="en-US" sz="2800" dirty="0"/>
              <a:t>压低</a:t>
            </a:r>
            <a:r>
              <a:rPr lang="en-US" altLang="zh-CN" sz="2800" dirty="0"/>
              <a:t>0.1~ 0.2 mV</a:t>
            </a:r>
            <a:r>
              <a:rPr lang="zh-CN" altLang="en-US" sz="2800" dirty="0"/>
              <a:t>）</a:t>
            </a:r>
          </a:p>
        </p:txBody>
      </p:sp>
    </p:spTree>
    <p:extLst>
      <p:ext uri="{BB962C8B-B14F-4D97-AF65-F5344CB8AC3E}">
        <p14:creationId xmlns:p14="http://schemas.microsoft.com/office/powerpoint/2010/main" val="768865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6"/>
            <a:ext cx="11419114" cy="2408950"/>
          </a:xfrm>
        </p:spPr>
        <p:txBody>
          <a:bodyPr>
            <a:normAutofit fontScale="62500" lnSpcReduction="20000"/>
          </a:bodyPr>
          <a:lstStyle/>
          <a:p>
            <a:pPr marL="0" indent="0">
              <a:lnSpc>
                <a:spcPct val="200000"/>
              </a:lnSpc>
              <a:buNone/>
            </a:pPr>
            <a:r>
              <a:rPr lang="en-US" altLang="zh-CN" sz="2800" dirty="0"/>
              <a:t>2. </a:t>
            </a:r>
            <a:r>
              <a:rPr lang="zh-CN" altLang="en-US" sz="2800" dirty="0"/>
              <a:t>室扑</a:t>
            </a:r>
          </a:p>
          <a:p>
            <a:pPr marL="0" indent="0">
              <a:lnSpc>
                <a:spcPct val="200000"/>
              </a:lnSpc>
              <a:buNone/>
            </a:pPr>
            <a:r>
              <a:rPr lang="zh-CN" altLang="en-US" sz="2800" dirty="0"/>
              <a:t>（</a:t>
            </a:r>
            <a:r>
              <a:rPr lang="en-US" altLang="zh-CN" sz="2800" dirty="0"/>
              <a:t>1</a:t>
            </a:r>
            <a:r>
              <a:rPr lang="zh-CN" altLang="en-US" sz="2800" dirty="0"/>
              <a:t>）临床表现：一旦出现，病人神志很快丧失或抽搐，心音消失。</a:t>
            </a:r>
          </a:p>
          <a:p>
            <a:pPr marL="0" indent="0">
              <a:lnSpc>
                <a:spcPct val="200000"/>
              </a:lnSpc>
              <a:buNone/>
            </a:pPr>
            <a:r>
              <a:rPr lang="zh-CN" altLang="en-US" sz="2800" dirty="0"/>
              <a:t>（</a:t>
            </a:r>
            <a:r>
              <a:rPr lang="en-US" altLang="zh-CN" sz="2800" dirty="0"/>
              <a:t>2</a:t>
            </a:r>
            <a:r>
              <a:rPr lang="zh-CN" altLang="en-US" sz="2800" dirty="0"/>
              <a:t>）心电图表现：心室扑动呈正弦波图型，波幅大而规则，频率</a:t>
            </a:r>
            <a:r>
              <a:rPr lang="en-US" altLang="zh-CN" sz="2800" dirty="0"/>
              <a:t>150~300</a:t>
            </a:r>
            <a:r>
              <a:rPr lang="zh-CN" altLang="en-US" sz="2800" dirty="0"/>
              <a:t>次／</a:t>
            </a:r>
            <a:r>
              <a:rPr lang="en-US" altLang="zh-CN" sz="2800" dirty="0"/>
              <a:t>min</a:t>
            </a:r>
            <a:r>
              <a:rPr lang="zh-CN" altLang="en-US" sz="2800" dirty="0"/>
              <a:t>（通常在</a:t>
            </a:r>
            <a:r>
              <a:rPr lang="en-US" altLang="zh-CN" sz="2800" dirty="0"/>
              <a:t>200</a:t>
            </a:r>
            <a:r>
              <a:rPr lang="zh-CN" altLang="en-US" sz="2800" dirty="0"/>
              <a:t>次／</a:t>
            </a:r>
            <a:r>
              <a:rPr lang="en-US" altLang="zh-CN" sz="2800" dirty="0"/>
              <a:t>min</a:t>
            </a:r>
            <a:r>
              <a:rPr lang="zh-CN" altLang="en-US" sz="2800" dirty="0"/>
              <a:t>以上），有时难以与室速鉴别</a:t>
            </a:r>
          </a:p>
        </p:txBody>
      </p:sp>
      <p:pic>
        <p:nvPicPr>
          <p:cNvPr id="2050" name="Picture 2" descr="图片">
            <a:extLst>
              <a:ext uri="{FF2B5EF4-FFF2-40B4-BE49-F238E27FC236}">
                <a16:creationId xmlns:a16="http://schemas.microsoft.com/office/drawing/2014/main" id="{EAE8AD2D-6495-913E-4896-E1A35A6A12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6078" y="3786189"/>
            <a:ext cx="5519844" cy="30718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4093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3192721"/>
          </a:xfrm>
        </p:spPr>
        <p:txBody>
          <a:bodyPr>
            <a:normAutofit/>
          </a:bodyPr>
          <a:lstStyle/>
          <a:p>
            <a:pPr marL="0" indent="0">
              <a:lnSpc>
                <a:spcPct val="200000"/>
              </a:lnSpc>
              <a:buNone/>
            </a:pPr>
            <a:r>
              <a:rPr lang="en-US" altLang="zh-CN" sz="2800" dirty="0"/>
              <a:t>3. </a:t>
            </a:r>
            <a:r>
              <a:rPr lang="zh-CN" altLang="en-US" sz="2800" dirty="0"/>
              <a:t>宽</a:t>
            </a:r>
            <a:r>
              <a:rPr lang="en-US" altLang="zh-CN" sz="2800" dirty="0"/>
              <a:t>QRS</a:t>
            </a:r>
            <a:r>
              <a:rPr lang="zh-CN" altLang="en-US" sz="2800" dirty="0"/>
              <a:t>心动过速</a:t>
            </a:r>
          </a:p>
          <a:p>
            <a:pPr marL="0" indent="0">
              <a:lnSpc>
                <a:spcPct val="200000"/>
              </a:lnSpc>
              <a:buNone/>
            </a:pPr>
            <a:r>
              <a:rPr lang="zh-CN" altLang="en-US" sz="2800" dirty="0"/>
              <a:t>宽</a:t>
            </a:r>
            <a:r>
              <a:rPr lang="en-US" altLang="zh-CN" sz="2800" dirty="0"/>
              <a:t>QRS</a:t>
            </a:r>
            <a:r>
              <a:rPr lang="zh-CN" altLang="en-US" sz="2800" dirty="0"/>
              <a:t>心动过速上常见于室性心动过速（最多见</a:t>
            </a:r>
            <a:r>
              <a:rPr lang="en-US" altLang="zh-CN" sz="2800" dirty="0"/>
              <a:t>80</a:t>
            </a:r>
            <a:r>
              <a:rPr lang="zh-CN" altLang="en-US" sz="2800" dirty="0"/>
              <a:t>％）、室上速伴束支阻滞（按室上速处理）、房扑伴束支阻滞（按房扑处理）、房室旁路前传。</a:t>
            </a:r>
          </a:p>
        </p:txBody>
      </p:sp>
    </p:spTree>
    <p:extLst>
      <p:ext uri="{BB962C8B-B14F-4D97-AF65-F5344CB8AC3E}">
        <p14:creationId xmlns:p14="http://schemas.microsoft.com/office/powerpoint/2010/main" val="2581759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780889"/>
          </a:xfrm>
        </p:spPr>
        <p:txBody>
          <a:bodyPr>
            <a:normAutofit fontScale="85000" lnSpcReduction="20000"/>
          </a:bodyPr>
          <a:lstStyle/>
          <a:p>
            <a:pPr marL="0" indent="0">
              <a:lnSpc>
                <a:spcPct val="200000"/>
              </a:lnSpc>
              <a:buNone/>
            </a:pPr>
            <a:r>
              <a:rPr lang="en-US" altLang="zh-CN" sz="2800" dirty="0"/>
              <a:t>4. </a:t>
            </a:r>
            <a:r>
              <a:rPr lang="zh-CN" altLang="en-US" sz="2800" dirty="0"/>
              <a:t>室速</a:t>
            </a:r>
          </a:p>
          <a:p>
            <a:pPr marL="0" indent="0">
              <a:lnSpc>
                <a:spcPct val="200000"/>
              </a:lnSpc>
              <a:buNone/>
            </a:pPr>
            <a:r>
              <a:rPr lang="zh-CN" altLang="en-US" sz="2800" dirty="0"/>
              <a:t>室性心动过速（简称室速），是指起源于希氏束分叉处以下的</a:t>
            </a:r>
            <a:r>
              <a:rPr lang="en-US" altLang="zh-CN" sz="2800" dirty="0"/>
              <a:t>3</a:t>
            </a:r>
            <a:r>
              <a:rPr lang="zh-CN" altLang="en-US" sz="2800" dirty="0"/>
              <a:t>个或</a:t>
            </a:r>
            <a:r>
              <a:rPr lang="en-US" altLang="zh-CN" sz="2800" dirty="0"/>
              <a:t>3</a:t>
            </a:r>
            <a:r>
              <a:rPr lang="zh-CN" altLang="en-US" sz="2800" dirty="0"/>
              <a:t>个以上宽大畸形</a:t>
            </a:r>
            <a:r>
              <a:rPr lang="en-US" altLang="zh-CN" sz="2800" dirty="0"/>
              <a:t>QRS</a:t>
            </a:r>
            <a:r>
              <a:rPr lang="zh-CN" altLang="en-US" sz="2800" dirty="0"/>
              <a:t>波组成的心动过速。</a:t>
            </a:r>
          </a:p>
          <a:p>
            <a:pPr marL="0" indent="0">
              <a:lnSpc>
                <a:spcPct val="200000"/>
              </a:lnSpc>
              <a:buNone/>
            </a:pPr>
            <a:r>
              <a:rPr lang="zh-CN" altLang="en-US" sz="2800" b="1" dirty="0"/>
              <a:t>心电图特征</a:t>
            </a:r>
          </a:p>
          <a:p>
            <a:pPr marL="0" indent="0">
              <a:lnSpc>
                <a:spcPct val="200000"/>
              </a:lnSpc>
              <a:buNone/>
            </a:pPr>
            <a:r>
              <a:rPr lang="zh-CN" altLang="en-US" sz="2800" dirty="0"/>
              <a:t>（</a:t>
            </a:r>
            <a:r>
              <a:rPr lang="en-US" altLang="zh-CN" sz="2800" dirty="0"/>
              <a:t>1</a:t>
            </a:r>
            <a:r>
              <a:rPr lang="zh-CN" altLang="en-US" sz="2800" dirty="0"/>
              <a:t>）</a:t>
            </a:r>
            <a:r>
              <a:rPr lang="en-US" altLang="zh-CN" sz="2800" dirty="0"/>
              <a:t>3</a:t>
            </a:r>
            <a:r>
              <a:rPr lang="zh-CN" altLang="en-US" sz="2800" dirty="0"/>
              <a:t>个或以上的室性早搏连续出现；</a:t>
            </a:r>
          </a:p>
          <a:p>
            <a:pPr marL="0" indent="0">
              <a:lnSpc>
                <a:spcPct val="200000"/>
              </a:lnSpc>
              <a:buNone/>
            </a:pPr>
            <a:r>
              <a:rPr lang="zh-CN" altLang="en-US" sz="2800" dirty="0"/>
              <a:t>（</a:t>
            </a:r>
            <a:r>
              <a:rPr lang="en-US" altLang="zh-CN" sz="2800" dirty="0"/>
              <a:t>2</a:t>
            </a:r>
            <a:r>
              <a:rPr lang="zh-CN" altLang="en-US" sz="2800" dirty="0"/>
              <a:t>）</a:t>
            </a:r>
            <a:r>
              <a:rPr lang="en-US" altLang="zh-CN" sz="2800" dirty="0"/>
              <a:t>QRS</a:t>
            </a:r>
            <a:r>
              <a:rPr lang="zh-CN" altLang="en-US" sz="2800" dirty="0"/>
              <a:t>波群形态宽大畸形，时限 ≥ </a:t>
            </a:r>
            <a:r>
              <a:rPr lang="en-US" altLang="zh-CN" sz="2800" dirty="0"/>
              <a:t>0.12 s</a:t>
            </a:r>
            <a:r>
              <a:rPr lang="zh-CN" altLang="en-US" sz="2800" dirty="0"/>
              <a:t>，</a:t>
            </a:r>
            <a:r>
              <a:rPr lang="en-US" altLang="zh-CN" sz="2800" dirty="0"/>
              <a:t>ST-T</a:t>
            </a:r>
            <a:r>
              <a:rPr lang="zh-CN" altLang="en-US" sz="2800" dirty="0"/>
              <a:t>方向与 </a:t>
            </a:r>
            <a:r>
              <a:rPr lang="en-US" altLang="zh-CN" sz="2800" dirty="0"/>
              <a:t>QRS </a:t>
            </a:r>
            <a:r>
              <a:rPr lang="zh-CN" altLang="en-US" sz="2800" dirty="0"/>
              <a:t>波群主波方向相反；</a:t>
            </a:r>
          </a:p>
          <a:p>
            <a:pPr marL="0" indent="0">
              <a:lnSpc>
                <a:spcPct val="200000"/>
              </a:lnSpc>
              <a:buNone/>
            </a:pPr>
            <a:endParaRPr lang="zh-CN" altLang="en-US" sz="2800" dirty="0"/>
          </a:p>
        </p:txBody>
      </p:sp>
    </p:spTree>
    <p:extLst>
      <p:ext uri="{BB962C8B-B14F-4D97-AF65-F5344CB8AC3E}">
        <p14:creationId xmlns:p14="http://schemas.microsoft.com/office/powerpoint/2010/main" val="3789931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780889"/>
          </a:xfrm>
        </p:spPr>
        <p:txBody>
          <a:bodyPr>
            <a:normAutofit fontScale="85000" lnSpcReduction="10000"/>
          </a:bodyPr>
          <a:lstStyle/>
          <a:p>
            <a:pPr marL="0" indent="0">
              <a:lnSpc>
                <a:spcPct val="200000"/>
              </a:lnSpc>
              <a:buNone/>
            </a:pPr>
            <a:r>
              <a:rPr lang="zh-CN" altLang="en-US" sz="2800" dirty="0"/>
              <a:t>（</a:t>
            </a:r>
            <a:r>
              <a:rPr lang="en-US" altLang="zh-CN" sz="2800" dirty="0"/>
              <a:t>3</a:t>
            </a:r>
            <a:r>
              <a:rPr lang="zh-CN" altLang="en-US" sz="2800" dirty="0"/>
              <a:t>）心室率通常为</a:t>
            </a:r>
            <a:r>
              <a:rPr lang="en-US" altLang="zh-CN" sz="2800" dirty="0"/>
              <a:t>100~250</a:t>
            </a:r>
            <a:r>
              <a:rPr lang="zh-CN" altLang="en-US" sz="2800" dirty="0"/>
              <a:t>次</a:t>
            </a:r>
            <a:r>
              <a:rPr lang="en-US" altLang="zh-CN" sz="2800" dirty="0"/>
              <a:t>/min</a:t>
            </a:r>
            <a:r>
              <a:rPr lang="zh-CN" altLang="en-US" sz="2800" dirty="0"/>
              <a:t>，心律规整，也可不匀齐；</a:t>
            </a:r>
          </a:p>
          <a:p>
            <a:pPr marL="0" indent="0">
              <a:lnSpc>
                <a:spcPct val="200000"/>
              </a:lnSpc>
              <a:buNone/>
            </a:pPr>
            <a:r>
              <a:rPr lang="zh-CN" altLang="en-US" sz="2800" dirty="0"/>
              <a:t>（</a:t>
            </a:r>
            <a:r>
              <a:rPr lang="en-US" altLang="zh-CN" sz="2800" dirty="0"/>
              <a:t>4</a:t>
            </a:r>
            <a:r>
              <a:rPr lang="zh-CN" altLang="en-US" sz="2800" dirty="0"/>
              <a:t>）室房分离；</a:t>
            </a:r>
          </a:p>
          <a:p>
            <a:pPr marL="0" indent="0">
              <a:lnSpc>
                <a:spcPct val="200000"/>
              </a:lnSpc>
              <a:buNone/>
            </a:pPr>
            <a:r>
              <a:rPr lang="zh-CN" altLang="en-US" sz="2800" dirty="0"/>
              <a:t>（</a:t>
            </a:r>
            <a:r>
              <a:rPr lang="en-US" altLang="zh-CN" sz="2800" dirty="0"/>
              <a:t>5</a:t>
            </a:r>
            <a:r>
              <a:rPr lang="zh-CN" altLang="en-US" sz="2800" dirty="0"/>
              <a:t>）通常突然发作；</a:t>
            </a:r>
          </a:p>
          <a:p>
            <a:pPr marL="0" indent="0">
              <a:lnSpc>
                <a:spcPct val="200000"/>
              </a:lnSpc>
              <a:buNone/>
            </a:pPr>
            <a:r>
              <a:rPr lang="zh-CN" altLang="en-US" sz="2800" dirty="0"/>
              <a:t>（</a:t>
            </a:r>
            <a:r>
              <a:rPr lang="en-US" altLang="zh-CN" sz="2800" dirty="0"/>
              <a:t>6</a:t>
            </a:r>
            <a:r>
              <a:rPr lang="zh-CN" altLang="en-US" sz="2800" dirty="0"/>
              <a:t>）心室夺获与室性融合波：室速发作时少数室上性冲动可下传心室，产生心室夺获，表现为在</a:t>
            </a:r>
            <a:r>
              <a:rPr lang="en-US" altLang="zh-CN" sz="2800" dirty="0"/>
              <a:t>P</a:t>
            </a:r>
            <a:r>
              <a:rPr lang="zh-CN" altLang="en-US" sz="2800" dirty="0"/>
              <a:t>波之后，突然发生一次正常的</a:t>
            </a:r>
            <a:r>
              <a:rPr lang="en-US" altLang="zh-CN" sz="2800" dirty="0"/>
              <a:t>QRS</a:t>
            </a:r>
            <a:r>
              <a:rPr lang="zh-CN" altLang="en-US" sz="2800" dirty="0"/>
              <a:t>波群。室性融合波的</a:t>
            </a:r>
            <a:r>
              <a:rPr lang="en-US" altLang="zh-CN" sz="2800" dirty="0"/>
              <a:t>QRS</a:t>
            </a:r>
            <a:r>
              <a:rPr lang="zh-CN" altLang="en-US" sz="2800" dirty="0"/>
              <a:t>波群形态介于窦性与室性搏动之间。心室夺获与室性融合波的存在为确诊室速提供了重要依据。</a:t>
            </a:r>
          </a:p>
        </p:txBody>
      </p:sp>
    </p:spTree>
    <p:extLst>
      <p:ext uri="{BB962C8B-B14F-4D97-AF65-F5344CB8AC3E}">
        <p14:creationId xmlns:p14="http://schemas.microsoft.com/office/powerpoint/2010/main" val="26523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44286" y="1792935"/>
            <a:ext cx="11419114" cy="4780889"/>
          </a:xfrm>
        </p:spPr>
        <p:txBody>
          <a:bodyPr>
            <a:normAutofit/>
          </a:bodyPr>
          <a:lstStyle/>
          <a:p>
            <a:pPr marL="0" indent="0">
              <a:lnSpc>
                <a:spcPct val="200000"/>
              </a:lnSpc>
              <a:buNone/>
            </a:pPr>
            <a:r>
              <a:rPr lang="zh-CN" altLang="en-US" sz="2800" dirty="0"/>
              <a:t>按室速发作时</a:t>
            </a:r>
            <a:r>
              <a:rPr lang="en-US" altLang="zh-CN" sz="2800" dirty="0"/>
              <a:t>QRS</a:t>
            </a:r>
            <a:r>
              <a:rPr lang="zh-CN" altLang="en-US" sz="2800" dirty="0"/>
              <a:t>波群的形态，可将室速分为单形性室速和多形性室速。</a:t>
            </a:r>
            <a:r>
              <a:rPr lang="en-US" altLang="zh-CN" sz="2800" dirty="0"/>
              <a:t>QRS </a:t>
            </a:r>
            <a:r>
              <a:rPr lang="zh-CN" altLang="en-US" sz="2800" dirty="0"/>
              <a:t>波群方向呈交替变换者称双向性室速。</a:t>
            </a:r>
          </a:p>
          <a:p>
            <a:pPr marL="0" indent="0">
              <a:lnSpc>
                <a:spcPct val="200000"/>
              </a:lnSpc>
              <a:buNone/>
            </a:pPr>
            <a:r>
              <a:rPr lang="zh-CN" altLang="en-US" sz="2800" dirty="0"/>
              <a:t>室速是一种严重的快速性心律失常，可发展成心室颤动，致心源性猝死。同时有心脏病存在者病死率可达</a:t>
            </a:r>
            <a:r>
              <a:rPr lang="en-US" altLang="zh-CN" sz="2800" dirty="0"/>
              <a:t>5O% </a:t>
            </a:r>
            <a:r>
              <a:rPr lang="zh-CN" altLang="en-US" sz="2800" dirty="0"/>
              <a:t>以上，所以必须及时诊断，及时处理。</a:t>
            </a:r>
          </a:p>
        </p:txBody>
      </p:sp>
    </p:spTree>
    <p:extLst>
      <p:ext uri="{BB962C8B-B14F-4D97-AF65-F5344CB8AC3E}">
        <p14:creationId xmlns:p14="http://schemas.microsoft.com/office/powerpoint/2010/main" val="1595485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p:txBody>
          <a:bodyPr/>
          <a:lstStyle/>
          <a:p>
            <a:r>
              <a:rPr lang="zh-CN" altLang="en-US" b="1" i="0" dirty="0">
                <a:solidFill>
                  <a:srgbClr val="D92142"/>
                </a:solidFill>
                <a:effectLst/>
                <a:latin typeface="system-ui"/>
              </a:rPr>
              <a:t>一、快速心律失常</a:t>
            </a:r>
            <a:endParaRPr lang="zh-CN" altLang="en-US" dirty="0"/>
          </a:p>
        </p:txBody>
      </p:sp>
      <p:pic>
        <p:nvPicPr>
          <p:cNvPr id="3074" name="Picture 2">
            <a:extLst>
              <a:ext uri="{FF2B5EF4-FFF2-40B4-BE49-F238E27FC236}">
                <a16:creationId xmlns:a16="http://schemas.microsoft.com/office/drawing/2014/main" id="{AFEA7131-7818-15E2-66DB-4D357C300D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2307" y="1792936"/>
            <a:ext cx="5467386" cy="49598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56519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带状">
  <a:themeElements>
    <a:clrScheme name="蓝色​​">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带状">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带状">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带状</Template>
  <TotalTime>342</TotalTime>
  <Words>1757</Words>
  <Application>Microsoft Office PowerPoint</Application>
  <PresentationFormat>宽屏</PresentationFormat>
  <Paragraphs>99</Paragraphs>
  <Slides>30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30</vt:i4>
      </vt:variant>
    </vt:vector>
  </HeadingPairs>
  <TitlesOfParts>
    <vt:vector size="37" baseType="lpstr">
      <vt:lpstr>system-ui</vt:lpstr>
      <vt:lpstr>阿里巴巴普惠体 B</vt:lpstr>
      <vt:lpstr>阿里巴巴普惠体 M</vt:lpstr>
      <vt:lpstr>Arial</vt:lpstr>
      <vt:lpstr>Corbel</vt:lpstr>
      <vt:lpstr>Wingdings</vt:lpstr>
      <vt:lpstr>带状</vt:lpstr>
      <vt:lpstr>请牢记这4大类致命的心电图</vt:lpstr>
      <vt:lpstr>一、快速心律失常</vt:lpstr>
      <vt:lpstr>一、快速心律失常</vt:lpstr>
      <vt:lpstr>一、快速心律失常</vt:lpstr>
      <vt:lpstr>一、快速心律失常</vt:lpstr>
      <vt:lpstr>一、快速心律失常</vt:lpstr>
      <vt:lpstr>一、快速心律失常</vt:lpstr>
      <vt:lpstr>一、快速心律失常</vt:lpstr>
      <vt:lpstr>一、快速心律失常</vt:lpstr>
      <vt:lpstr>一、快速心律失常</vt:lpstr>
      <vt:lpstr>一、快速心律失常</vt:lpstr>
      <vt:lpstr>一、快速心律失常</vt:lpstr>
      <vt:lpstr>一、快速心律失常</vt:lpstr>
      <vt:lpstr>一、快速心律失常</vt:lpstr>
      <vt:lpstr>一、快速心律失常</vt:lpstr>
      <vt:lpstr>一、快速心律失常</vt:lpstr>
      <vt:lpstr>二、几种常见QRS心动过速鉴别</vt:lpstr>
      <vt:lpstr>二、几种常见QRS心动过速鉴别</vt:lpstr>
      <vt:lpstr>三、缓慢心律失常</vt:lpstr>
      <vt:lpstr>PowerPoint 演示文稿</vt:lpstr>
      <vt:lpstr>三、缓慢心律失常</vt:lpstr>
      <vt:lpstr>三、缓慢心律失常</vt:lpstr>
      <vt:lpstr>四、几种常见致命疾病心电图</vt:lpstr>
      <vt:lpstr>四、几种常见致命疾病心电图</vt:lpstr>
      <vt:lpstr>四、几种常见致命疾病心电图</vt:lpstr>
      <vt:lpstr>PowerPoint 演示文稿</vt:lpstr>
      <vt:lpstr>四、几种常见致命疾病心电图</vt:lpstr>
      <vt:lpstr>四、几种常见致命疾病心电图</vt:lpstr>
      <vt:lpstr>PowerPoint 演示文稿</vt:lpstr>
      <vt:lpstr>四、几种常见致命疾病心电图</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晨 李</dc:creator>
  <cp:lastModifiedBy>晨 李</cp:lastModifiedBy>
  <cp:revision>118</cp:revision>
  <dcterms:created xsi:type="dcterms:W3CDTF">2023-07-26T02:04:33Z</dcterms:created>
  <dcterms:modified xsi:type="dcterms:W3CDTF">2023-08-29T01:55:39Z</dcterms:modified>
</cp:coreProperties>
</file>